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8"/>
  </p:notesMasterIdLst>
  <p:sldIdLst>
    <p:sldId id="256" r:id="rId2"/>
    <p:sldId id="593" r:id="rId3"/>
    <p:sldId id="594" r:id="rId4"/>
    <p:sldId id="625" r:id="rId5"/>
    <p:sldId id="564" r:id="rId6"/>
    <p:sldId id="565" r:id="rId7"/>
    <p:sldId id="567" r:id="rId8"/>
    <p:sldId id="595" r:id="rId9"/>
    <p:sldId id="596" r:id="rId10"/>
    <p:sldId id="623" r:id="rId11"/>
    <p:sldId id="570" r:id="rId12"/>
    <p:sldId id="571" r:id="rId13"/>
    <p:sldId id="572" r:id="rId14"/>
    <p:sldId id="573" r:id="rId15"/>
    <p:sldId id="574" r:id="rId16"/>
    <p:sldId id="575" r:id="rId17"/>
    <p:sldId id="576" r:id="rId18"/>
    <p:sldId id="577" r:id="rId19"/>
    <p:sldId id="578" r:id="rId20"/>
    <p:sldId id="585" r:id="rId21"/>
    <p:sldId id="592" r:id="rId22"/>
    <p:sldId id="624" r:id="rId23"/>
    <p:sldId id="582" r:id="rId24"/>
    <p:sldId id="588" r:id="rId25"/>
    <p:sldId id="589" r:id="rId26"/>
    <p:sldId id="590" r:id="rId27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0A1"/>
    <a:srgbClr val="DCE7F3"/>
    <a:srgbClr val="00FF00"/>
    <a:srgbClr val="0070C0"/>
    <a:srgbClr val="FF0000"/>
    <a:srgbClr val="FFFFFF"/>
    <a:srgbClr val="4977B0"/>
    <a:srgbClr val="B9819E"/>
    <a:srgbClr val="D0D8E9"/>
    <a:srgbClr val="CDC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89718" autoAdjust="0"/>
  </p:normalViewPr>
  <p:slideViewPr>
    <p:cSldViewPr>
      <p:cViewPr varScale="1">
        <p:scale>
          <a:sx n="130" d="100"/>
          <a:sy n="130" d="100"/>
        </p:scale>
        <p:origin x="184" y="224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3/24/24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could we</a:t>
            </a:r>
            <a:r>
              <a:rPr lang="en-US" baseline="0" dirty="0"/>
              <a:t> go smallest to biggest?</a:t>
            </a:r>
          </a:p>
          <a:p>
            <a:r>
              <a:rPr lang="en-US" baseline="0" dirty="0"/>
              <a:t>	- how would you tell how many 4s before you knew how many 400s and 40s?</a:t>
            </a:r>
          </a:p>
          <a:p>
            <a:r>
              <a:rPr lang="en-US" baseline="0" dirty="0"/>
              <a:t>	- (YOU CAN'T!)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9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</a:t>
            </a:r>
            <a:r>
              <a:rPr lang="en-US" baseline="0" dirty="0"/>
              <a:t> remainder isn't just a number you get at the end. it </a:t>
            </a:r>
            <a:r>
              <a:rPr lang="en-US" i="0" baseline="0" dirty="0"/>
              <a:t>is the number that you start off with and chop parts off of.</a:t>
            </a:r>
          </a:p>
          <a:p>
            <a:r>
              <a:rPr lang="en-US" i="0" baseline="0" dirty="0"/>
              <a:t>	- it's the uncovered (white) part of the graph paper.</a:t>
            </a:r>
            <a:endParaRPr lang="en-US" dirty="0"/>
          </a:p>
          <a:p>
            <a:r>
              <a:rPr lang="en-US" dirty="0"/>
              <a:t>- the remainder went from 1001001 to 11001</a:t>
            </a:r>
            <a:r>
              <a:rPr lang="en-US" baseline="0" dirty="0"/>
              <a:t>, and the next step will reduce it to 1.</a:t>
            </a:r>
          </a:p>
          <a:p>
            <a:r>
              <a:rPr lang="en-US" baseline="0" dirty="0"/>
              <a:t>- we usually don't drop more than 1 digit at a time</a:t>
            </a:r>
            <a:r>
              <a:rPr lang="mr-IN" baseline="0" dirty="0"/>
              <a:t>…</a:t>
            </a:r>
            <a:r>
              <a:rPr lang="en-US" baseline="0" dirty="0"/>
              <a:t> just to save some writing. but they </a:t>
            </a:r>
            <a:r>
              <a:rPr lang="en-US" i="1" baseline="0" dirty="0"/>
              <a:t>are</a:t>
            </a:r>
            <a:r>
              <a:rPr lang="en-US" i="0" baseline="0" dirty="0"/>
              <a:t> there.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78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41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- 11 ÷ 5 is indeed 2R1.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96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right answer is 10</a:t>
            </a:r>
            <a:r>
              <a:rPr lang="en-US" baseline="-25000" dirty="0"/>
              <a:t>2</a:t>
            </a:r>
            <a:r>
              <a:rPr lang="en-US" dirty="0"/>
              <a:t> R 1 </a:t>
            </a:r>
            <a:r>
              <a:rPr lang="en-US" baseline="0" dirty="0"/>
              <a:t>(11 ÷ 5 = 2 R 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5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"appending a 0 or 1"</a:t>
            </a:r>
            <a:r>
              <a:rPr lang="en-US" baseline="0" dirty="0"/>
              <a:t> is just setting the low bit after shifting left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397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</a:t>
            </a:r>
            <a:r>
              <a:rPr lang="en-US" b="1" dirty="0"/>
              <a:t>all</a:t>
            </a:r>
            <a:r>
              <a:rPr lang="en-US" dirty="0"/>
              <a:t> these answers are correct,</a:t>
            </a:r>
            <a:r>
              <a:rPr lang="en-US" baseline="0" dirty="0"/>
              <a:t> if you go by the relation formula.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you'll notice that in school, they conveniently stopped using integer division with remainders right around the same time you learned signs…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- HMMMMMMMMMMMMMMMM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920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27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multiplication by repeated addition is </a:t>
            </a:r>
            <a:r>
              <a:rPr lang="en-US" i="1" dirty="0"/>
              <a:t>exponential </a:t>
            </a:r>
            <a:r>
              <a:rPr lang="en-US" i="0" dirty="0"/>
              <a:t>in the number of bits (2</a:t>
            </a:r>
            <a:r>
              <a:rPr lang="en-US" i="0" baseline="30000" dirty="0"/>
              <a:t>n</a:t>
            </a:r>
            <a:r>
              <a:rPr lang="en-US" i="0" baseline="0" dirty="0"/>
              <a:t>)</a:t>
            </a:r>
            <a:r>
              <a:rPr lang="en-US" i="0" dirty="0"/>
              <a:t>. so for 2 bits, it takes 4 steps; 4 bits takes 16 steps; 8 bits takes 256 steps; and so on. it’s actually not </a:t>
            </a:r>
            <a:r>
              <a:rPr lang="en-US" i="1" dirty="0"/>
              <a:t>too bad</a:t>
            </a:r>
            <a:r>
              <a:rPr lang="en-US" i="0" dirty="0"/>
              <a:t> for very small numbers, but beyond that it’s useless.</a:t>
            </a:r>
          </a:p>
          <a:p>
            <a:pPr marL="528066" lvl="1" indent="-171450">
              <a:buFontTx/>
              <a:buChar char="-"/>
            </a:pPr>
            <a:r>
              <a:rPr lang="en-US" i="0" dirty="0"/>
              <a:t>but it would require only a single 2n-bit adder to be implemented as a circuit, so… yay? but the same can be said for the grade school algorithm, so it doesn’t really win in any category.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01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64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"multiplier</a:t>
            </a:r>
            <a:r>
              <a:rPr lang="en-US" baseline="0" dirty="0"/>
              <a:t> &amp; 1" is checking if the LSB is 1. (it masks off everything except the LSB.)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yes – we can actually stop as soon as multiplier == 0, because there will be no more non-zero partial products after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 loop is a sequence of actions over time.</a:t>
            </a:r>
            <a:endParaRPr lang="en-US" baseline="0" dirty="0"/>
          </a:p>
          <a:p>
            <a:r>
              <a:rPr lang="en-US" baseline="0" dirty="0"/>
              <a:t>- a MUX or write enable can be used to make the decision</a:t>
            </a:r>
          </a:p>
          <a:p>
            <a:r>
              <a:rPr lang="en-US" baseline="0" dirty="0"/>
              <a:t>- a splitter can be used to extract a bit</a:t>
            </a:r>
          </a:p>
          <a:p>
            <a:r>
              <a:rPr lang="en-US" baseline="0" dirty="0"/>
              <a:t>- registers are used to remember the values</a:t>
            </a:r>
          </a:p>
          <a:p>
            <a:r>
              <a:rPr lang="en-US" baseline="0" dirty="0"/>
              <a:t>- stop the loop by just… not changing any of the registers?</a:t>
            </a:r>
          </a:p>
          <a:p>
            <a:r>
              <a:rPr lang="en-US" baseline="0" dirty="0"/>
              <a:t>- and no, not necessarily; we can probably do some things in parallel. that's definitely tricky.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92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3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1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 know I said "</a:t>
            </a:r>
            <a:r>
              <a:rPr lang="en-US" dirty="0" err="1"/>
              <a:t>MUXes</a:t>
            </a:r>
            <a:r>
              <a:rPr lang="en-US" dirty="0"/>
              <a:t> are your first choice for making choices" but in this case, write enables just happen to be… convenient-</a:t>
            </a:r>
            <a:r>
              <a:rPr lang="en-US" dirty="0" err="1"/>
              <a:t>er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 err="1"/>
              <a:t>MUXes</a:t>
            </a:r>
            <a:r>
              <a:rPr lang="en-US" dirty="0"/>
              <a:t> are better for “choosing a value” while write enables are better for “deciding </a:t>
            </a:r>
            <a:r>
              <a:rPr lang="en-US" i="1" dirty="0"/>
              <a:t>when</a:t>
            </a:r>
            <a:r>
              <a:rPr lang="en-US" i="0" dirty="0"/>
              <a:t> to do something”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76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2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ulo_operatio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Multiplication and Division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 </a:t>
            </a:r>
            <a:r>
              <a:rPr lang="en-US" dirty="0"/>
              <a:t>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878D-1138-C14E-8DC2-79240E9D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"Conditional execution"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E684B-704A-3643-B752-EF4BAB91D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/>
          <a:lstStyle/>
          <a:p>
            <a:r>
              <a:rPr lang="en-US" dirty="0"/>
              <a:t>we have two conditions in the original algorithm: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47B99-4E91-4C4B-BECA-788CBBBA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AC093A-5FCB-9E46-AAF9-1BB61D624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5A5981-62BC-D741-A48B-9FC1F259656D}"/>
              </a:ext>
            </a:extLst>
          </p:cNvPr>
          <p:cNvSpPr txBox="1">
            <a:spLocks/>
          </p:cNvSpPr>
          <p:nvPr/>
        </p:nvSpPr>
        <p:spPr>
          <a:xfrm>
            <a:off x="4360304" y="1040561"/>
            <a:ext cx="4840653" cy="430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rebuchet MS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((multiplier &amp;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 !=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01972C7-A839-9249-96DB-4C49880ED40A}"/>
              </a:ext>
            </a:extLst>
          </p:cNvPr>
          <p:cNvSpPr txBox="1">
            <a:spLocks/>
          </p:cNvSpPr>
          <p:nvPr/>
        </p:nvSpPr>
        <p:spPr>
          <a:xfrm>
            <a:off x="76451" y="1043791"/>
            <a:ext cx="4190844" cy="3460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rebuchet MS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(multiplier !=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1763966-DA7E-D54C-BC49-5EE495D57464}"/>
              </a:ext>
            </a:extLst>
          </p:cNvPr>
          <p:cNvGrpSpPr/>
          <p:nvPr/>
        </p:nvGrpSpPr>
        <p:grpSpPr>
          <a:xfrm>
            <a:off x="4953000" y="1428401"/>
            <a:ext cx="3236544" cy="1005999"/>
            <a:chOff x="5188928" y="3711692"/>
            <a:chExt cx="3236544" cy="1005999"/>
          </a:xfrm>
        </p:grpSpPr>
        <p:sp>
          <p:nvSpPr>
            <p:cNvPr id="9" name="Right Brace 8">
              <a:extLst>
                <a:ext uri="{FF2B5EF4-FFF2-40B4-BE49-F238E27FC236}">
                  <a16:creationId xmlns:a16="http://schemas.microsoft.com/office/drawing/2014/main" id="{8825214E-F030-0E40-870C-C23E1D73C062}"/>
                </a:ext>
              </a:extLst>
            </p:cNvPr>
            <p:cNvSpPr/>
            <p:nvPr/>
          </p:nvSpPr>
          <p:spPr>
            <a:xfrm rot="5400000">
              <a:off x="6645860" y="2668081"/>
              <a:ext cx="242656" cy="2329878"/>
            </a:xfrm>
            <a:prstGeom prst="rightBrace">
              <a:avLst>
                <a:gd name="adj1" fmla="val 4758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96FFF0C-C8D6-3748-B895-0EC85FE07D83}"/>
                </a:ext>
              </a:extLst>
            </p:cNvPr>
            <p:cNvSpPr txBox="1"/>
            <p:nvPr/>
          </p:nvSpPr>
          <p:spPr>
            <a:xfrm>
              <a:off x="5188928" y="3948250"/>
              <a:ext cx="323654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this means, "extract the multiplier's </a:t>
              </a:r>
              <a:r>
                <a:rPr lang="en-US" sz="2200" b="1" dirty="0"/>
                <a:t>LSB</a:t>
              </a:r>
              <a:r>
                <a:rPr lang="en-US" sz="2200" dirty="0"/>
                <a:t>."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9E63AFA-4F4C-9446-B24E-8BA2259E7F7C}"/>
              </a:ext>
            </a:extLst>
          </p:cNvPr>
          <p:cNvSpPr txBox="1"/>
          <p:nvPr/>
        </p:nvSpPr>
        <p:spPr>
          <a:xfrm>
            <a:off x="76451" y="1495681"/>
            <a:ext cx="4190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want everything to </a:t>
            </a:r>
            <a:r>
              <a:rPr lang="en-US" sz="2200" b="1" dirty="0"/>
              <a:t>stop changing </a:t>
            </a:r>
            <a:r>
              <a:rPr lang="en-US" sz="2200" dirty="0"/>
              <a:t>when multiplier == 0.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E53B35-05FA-B042-8DF9-5136E77250B1}"/>
              </a:ext>
            </a:extLst>
          </p:cNvPr>
          <p:cNvSpPr txBox="1"/>
          <p:nvPr/>
        </p:nvSpPr>
        <p:spPr>
          <a:xfrm>
            <a:off x="67326" y="2476292"/>
            <a:ext cx="42090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can't stop the clock, but we </a:t>
            </a:r>
            <a:r>
              <a:rPr lang="en-US" sz="2200" i="1" dirty="0"/>
              <a:t>can </a:t>
            </a:r>
            <a:r>
              <a:rPr lang="en-US" sz="2200" b="1" dirty="0"/>
              <a:t>disable all the registers </a:t>
            </a:r>
            <a:r>
              <a:rPr lang="en-US" sz="2200" dirty="0"/>
              <a:t>when this happens.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E5217A-D37F-1A47-AC99-3F65E57958A7}"/>
              </a:ext>
            </a:extLst>
          </p:cNvPr>
          <p:cNvSpPr txBox="1"/>
          <p:nvPr/>
        </p:nvSpPr>
        <p:spPr>
          <a:xfrm>
            <a:off x="4648200" y="2476292"/>
            <a:ext cx="39247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then, we only </a:t>
            </a:r>
            <a:r>
              <a:rPr lang="en-US" sz="2200" b="1" dirty="0"/>
              <a:t>enable</a:t>
            </a:r>
            <a:r>
              <a:rPr lang="en-US" sz="2200" dirty="0"/>
              <a:t> writing to the product when it's 1.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15AAF8-0834-3142-9437-8A2F33FEAB02}"/>
              </a:ext>
            </a:extLst>
          </p:cNvPr>
          <p:cNvSpPr txBox="1"/>
          <p:nvPr/>
        </p:nvSpPr>
        <p:spPr>
          <a:xfrm>
            <a:off x="1610669" y="4179014"/>
            <a:ext cx="54992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see </a:t>
            </a:r>
            <a:r>
              <a:rPr lang="en-US" sz="2200" b="1" dirty="0"/>
              <a:t>slow_mult_4x4.circ</a:t>
            </a:r>
            <a:r>
              <a:rPr lang="en-US" sz="2200" dirty="0"/>
              <a:t> for the solution!</a:t>
            </a:r>
          </a:p>
        </p:txBody>
      </p:sp>
    </p:spTree>
    <p:extLst>
      <p:ext uri="{BB962C8B-B14F-4D97-AF65-F5344CB8AC3E}">
        <p14:creationId xmlns:p14="http://schemas.microsoft.com/office/powerpoint/2010/main" val="30964314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Division</a:t>
            </a:r>
            <a:br>
              <a:rPr lang="en-US" dirty="0"/>
            </a:br>
            <a:r>
              <a:rPr lang="en-US" sz="2800" dirty="0"/>
              <a:t>Like multiplication, but</a:t>
            </a:r>
            <a:r>
              <a:rPr lang="mr-IN" sz="2800" dirty="0"/>
              <a:t>…</a:t>
            </a:r>
            <a:r>
              <a:rPr lang="en-US" sz="2800" dirty="0"/>
              <a:t> not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658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multiplication is repeated addition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752599"/>
          </a:xfrm>
        </p:spPr>
        <p:txBody>
          <a:bodyPr/>
          <a:lstStyle/>
          <a:p>
            <a:r>
              <a:rPr lang="mr-IN" dirty="0"/>
              <a:t>…</a:t>
            </a:r>
            <a:r>
              <a:rPr lang="en-US" dirty="0"/>
              <a:t>is division </a:t>
            </a:r>
            <a:r>
              <a:rPr lang="en-US" i="1" dirty="0"/>
              <a:t>repeated subtraction?</a:t>
            </a:r>
          </a:p>
          <a:p>
            <a:pPr lvl="1"/>
            <a:r>
              <a:rPr lang="en-US" b="1" dirty="0"/>
              <a:t>yes. </a:t>
            </a:r>
            <a:r>
              <a:rPr lang="en-US" dirty="0"/>
              <a:t>it is.</a:t>
            </a:r>
          </a:p>
          <a:p>
            <a:r>
              <a:rPr lang="en-US" dirty="0"/>
              <a:t>in A ÷ B, the </a:t>
            </a:r>
            <a:r>
              <a:rPr lang="en-US" b="1" dirty="0"/>
              <a:t>quotient</a:t>
            </a:r>
            <a:r>
              <a:rPr lang="en-US" dirty="0"/>
              <a:t> (answer) is "how many times can you subtract B from A until you can't anymore?"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38200" y="2492270"/>
          <a:ext cx="6400800" cy="1280160"/>
        </p:xfrm>
        <a:graphic>
          <a:graphicData uri="http://schemas.openxmlformats.org/drawingml/2006/table">
            <a:tbl>
              <a:tblPr>
                <a:tableStyleId>{AF606853-7671-496A-8E4F-DF71F8EC918B}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58440" y="1866900"/>
            <a:ext cx="1813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20 ÷ 3 =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38200" y="2492270"/>
          <a:ext cx="1920240" cy="6400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838200" y="3132350"/>
          <a:ext cx="1920240" cy="6400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758440" y="2492270"/>
          <a:ext cx="1920240" cy="6400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2758440" y="3132350"/>
          <a:ext cx="1920240" cy="6400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4678680" y="2492270"/>
          <a:ext cx="1920240" cy="6400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4678680" y="3132350"/>
          <a:ext cx="1920240" cy="6400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419600" y="1866900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 </a:t>
            </a:r>
            <a:r>
              <a:rPr lang="en-US" sz="3200" b="1" dirty="0">
                <a:solidFill>
                  <a:srgbClr val="FF0000"/>
                </a:solidFill>
              </a:rPr>
              <a:t>R</a:t>
            </a:r>
            <a:r>
              <a:rPr lang="en-US" sz="3200" b="1" dirty="0"/>
              <a:t> 2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598920" y="2492270"/>
            <a:ext cx="2563766" cy="1280160"/>
            <a:chOff x="6598920" y="2492270"/>
            <a:chExt cx="2563766" cy="1280160"/>
          </a:xfrm>
        </p:grpSpPr>
        <p:sp>
          <p:nvSpPr>
            <p:cNvPr id="26" name="Rectangle 25"/>
            <p:cNvSpPr/>
            <p:nvPr/>
          </p:nvSpPr>
          <p:spPr>
            <a:xfrm>
              <a:off x="6598920" y="2492270"/>
              <a:ext cx="640080" cy="128016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35555" y="2745286"/>
              <a:ext cx="192713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what about</a:t>
              </a:r>
            </a:p>
            <a:p>
              <a:r>
                <a:rPr lang="en-US" sz="2200" dirty="0"/>
                <a:t>these </a:t>
              </a:r>
              <a:r>
                <a:rPr lang="en-US" sz="2200" dirty="0" err="1"/>
                <a:t>lil</a:t>
              </a:r>
              <a:r>
                <a:rPr lang="en-US" sz="2200" dirty="0"/>
                <a:t> guys?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404165" y="3825721"/>
            <a:ext cx="6259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how many subtractions would it take to calculate</a:t>
            </a:r>
          </a:p>
          <a:p>
            <a:pPr algn="ctr"/>
            <a:r>
              <a:rPr lang="en-US" sz="3200" b="1" dirty="0"/>
              <a:t>1,000,000,000 ÷ 2?</a:t>
            </a:r>
          </a:p>
        </p:txBody>
      </p:sp>
    </p:spTree>
    <p:extLst>
      <p:ext uri="{BB962C8B-B14F-4D97-AF65-F5344CB8AC3E}">
        <p14:creationId xmlns:p14="http://schemas.microsoft.com/office/powerpoint/2010/main" val="401346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That's not what you learned in school, was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709438"/>
          </a:xfrm>
        </p:spPr>
        <p:txBody>
          <a:bodyPr/>
          <a:lstStyle/>
          <a:p>
            <a:r>
              <a:rPr lang="en-US" dirty="0"/>
              <a:t>you learned something a </a:t>
            </a:r>
            <a:r>
              <a:rPr lang="en-US" i="1" dirty="0" err="1"/>
              <a:t>tiiiiiny</a:t>
            </a:r>
            <a:r>
              <a:rPr lang="en-US" i="1" dirty="0"/>
              <a:t> bit</a:t>
            </a:r>
            <a:r>
              <a:rPr lang="en-US" dirty="0"/>
              <a:t> more complicated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437849" y="1478458"/>
            <a:ext cx="2896151" cy="769442"/>
            <a:chOff x="2437849" y="1478458"/>
            <a:chExt cx="2896151" cy="769442"/>
          </a:xfrm>
        </p:grpSpPr>
        <p:grpSp>
          <p:nvGrpSpPr>
            <p:cNvPr id="10" name="Group 9"/>
            <p:cNvGrpSpPr/>
            <p:nvPr/>
          </p:nvGrpSpPr>
          <p:grpSpPr>
            <a:xfrm>
              <a:off x="3284283" y="1478460"/>
              <a:ext cx="2049717" cy="615109"/>
              <a:chOff x="3284283" y="1937591"/>
              <a:chExt cx="4630711" cy="1389651"/>
            </a:xfrm>
          </p:grpSpPr>
          <p:sp>
            <p:nvSpPr>
              <p:cNvPr id="7" name="Arc 6"/>
              <p:cNvSpPr/>
              <p:nvPr/>
            </p:nvSpPr>
            <p:spPr>
              <a:xfrm>
                <a:off x="3284283" y="1937591"/>
                <a:ext cx="297115" cy="1389651"/>
              </a:xfrm>
              <a:custGeom>
                <a:avLst/>
                <a:gdLst>
                  <a:gd name="connsiteX0" fmla="*/ 703640 w 990600"/>
                  <a:gd name="connsiteY0" fmla="*/ 70691 h 1524000"/>
                  <a:gd name="connsiteX1" fmla="*/ 990593 w 990600"/>
                  <a:gd name="connsiteY1" fmla="*/ 766010 h 1524000"/>
                  <a:gd name="connsiteX2" fmla="*/ 693484 w 990600"/>
                  <a:gd name="connsiteY2" fmla="*/ 1460342 h 1524000"/>
                  <a:gd name="connsiteX3" fmla="*/ 495300 w 990600"/>
                  <a:gd name="connsiteY3" fmla="*/ 762000 h 1524000"/>
                  <a:gd name="connsiteX4" fmla="*/ 703640 w 990600"/>
                  <a:gd name="connsiteY4" fmla="*/ 70691 h 1524000"/>
                  <a:gd name="connsiteX0" fmla="*/ 703640 w 990600"/>
                  <a:gd name="connsiteY0" fmla="*/ 70691 h 1524000"/>
                  <a:gd name="connsiteX1" fmla="*/ 990593 w 990600"/>
                  <a:gd name="connsiteY1" fmla="*/ 766010 h 1524000"/>
                  <a:gd name="connsiteX2" fmla="*/ 693484 w 990600"/>
                  <a:gd name="connsiteY2" fmla="*/ 1460342 h 1524000"/>
                  <a:gd name="connsiteX0" fmla="*/ 116900 w 403859"/>
                  <a:gd name="connsiteY0" fmla="*/ 0 h 1389651"/>
                  <a:gd name="connsiteX1" fmla="*/ 403853 w 403859"/>
                  <a:gd name="connsiteY1" fmla="*/ 695319 h 1389651"/>
                  <a:gd name="connsiteX2" fmla="*/ 106744 w 403859"/>
                  <a:gd name="connsiteY2" fmla="*/ 1389651 h 1389651"/>
                  <a:gd name="connsiteX3" fmla="*/ 0 w 403859"/>
                  <a:gd name="connsiteY3" fmla="*/ 782749 h 1389651"/>
                  <a:gd name="connsiteX0" fmla="*/ 116900 w 403859"/>
                  <a:gd name="connsiteY0" fmla="*/ 0 h 1389651"/>
                  <a:gd name="connsiteX1" fmla="*/ 403853 w 403859"/>
                  <a:gd name="connsiteY1" fmla="*/ 695319 h 1389651"/>
                  <a:gd name="connsiteX2" fmla="*/ 106744 w 403859"/>
                  <a:gd name="connsiteY2" fmla="*/ 1389651 h 1389651"/>
                  <a:gd name="connsiteX0" fmla="*/ 10156 w 297115"/>
                  <a:gd name="connsiteY0" fmla="*/ 0 h 1389651"/>
                  <a:gd name="connsiteX1" fmla="*/ 297109 w 297115"/>
                  <a:gd name="connsiteY1" fmla="*/ 695319 h 1389651"/>
                  <a:gd name="connsiteX2" fmla="*/ 0 w 297115"/>
                  <a:gd name="connsiteY2" fmla="*/ 1389651 h 1389651"/>
                  <a:gd name="connsiteX0" fmla="*/ 10156 w 297115"/>
                  <a:gd name="connsiteY0" fmla="*/ 0 h 1389651"/>
                  <a:gd name="connsiteX1" fmla="*/ 297109 w 297115"/>
                  <a:gd name="connsiteY1" fmla="*/ 695319 h 1389651"/>
                  <a:gd name="connsiteX2" fmla="*/ 0 w 297115"/>
                  <a:gd name="connsiteY2" fmla="*/ 1389651 h 1389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7115" h="1389651" stroke="0" extrusionOk="0">
                    <a:moveTo>
                      <a:pt x="10156" y="0"/>
                    </a:moveTo>
                    <a:cubicBezTo>
                      <a:pt x="185999" y="125430"/>
                      <a:pt x="298129" y="397132"/>
                      <a:pt x="297109" y="695319"/>
                    </a:cubicBezTo>
                    <a:cubicBezTo>
                      <a:pt x="296078" y="996809"/>
                      <a:pt x="179599" y="1269014"/>
                      <a:pt x="0" y="1389651"/>
                    </a:cubicBezTo>
                  </a:path>
                  <a:path w="297115" h="1389651" fill="none">
                    <a:moveTo>
                      <a:pt x="10156" y="0"/>
                    </a:moveTo>
                    <a:cubicBezTo>
                      <a:pt x="185999" y="125430"/>
                      <a:pt x="298129" y="397132"/>
                      <a:pt x="297109" y="695319"/>
                    </a:cubicBezTo>
                    <a:cubicBezTo>
                      <a:pt x="296078" y="996809"/>
                      <a:pt x="179599" y="1269014"/>
                      <a:pt x="0" y="1389651"/>
                    </a:cubicBez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3284283" y="1937591"/>
                <a:ext cx="463071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3455416" y="1478459"/>
              <a:ext cx="183896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4209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7849" y="1478458"/>
              <a:ext cx="101181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77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75274" y="769757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15949" y="769021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6624" y="769021"/>
            <a:ext cx="1425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51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3307" y="781718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64291" y="769020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 rot="21173361">
            <a:off x="81107" y="986880"/>
            <a:ext cx="1739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4÷77?</a:t>
            </a:r>
          </a:p>
        </p:txBody>
      </p:sp>
      <p:sp>
        <p:nvSpPr>
          <p:cNvPr id="21" name="TextBox 20"/>
          <p:cNvSpPr txBox="1"/>
          <p:nvPr/>
        </p:nvSpPr>
        <p:spPr>
          <a:xfrm rot="543586">
            <a:off x="465243" y="1615322"/>
            <a:ext cx="20505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42÷77?</a:t>
            </a:r>
          </a:p>
        </p:txBody>
      </p:sp>
      <p:sp>
        <p:nvSpPr>
          <p:cNvPr id="22" name="TextBox 21"/>
          <p:cNvSpPr txBox="1"/>
          <p:nvPr/>
        </p:nvSpPr>
        <p:spPr>
          <a:xfrm rot="21133150">
            <a:off x="874235" y="2243096"/>
            <a:ext cx="23615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420÷77!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9528" y="2014613"/>
            <a:ext cx="1739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onsolas" charset="0"/>
                <a:ea typeface="Consolas" charset="0"/>
                <a:cs typeface="Consolas" charset="0"/>
              </a:rPr>
              <a:t>=77×5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34550" y="2016403"/>
            <a:ext cx="18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pc="800" dirty="0">
                <a:latin typeface="Consolas" charset="0"/>
                <a:ea typeface="Consolas" charset="0"/>
                <a:cs typeface="Consolas" charset="0"/>
              </a:rPr>
              <a:t>-385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68990" y="2589254"/>
            <a:ext cx="10118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35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4715949" y="2093569"/>
            <a:ext cx="598241" cy="1265126"/>
            <a:chOff x="4715949" y="2093569"/>
            <a:chExt cx="598241" cy="1265126"/>
          </a:xfrm>
        </p:grpSpPr>
        <p:sp>
          <p:nvSpPr>
            <p:cNvPr id="26" name="TextBox 25"/>
            <p:cNvSpPr txBox="1"/>
            <p:nvPr/>
          </p:nvSpPr>
          <p:spPr>
            <a:xfrm>
              <a:off x="4715949" y="2589254"/>
              <a:ext cx="5982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9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948538" y="2093569"/>
              <a:ext cx="0" cy="61153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3449664" y="3092005"/>
            <a:ext cx="18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pc="800" dirty="0">
                <a:latin typeface="Consolas" charset="0"/>
                <a:ea typeface="Consolas" charset="0"/>
                <a:cs typeface="Consolas" charset="0"/>
              </a:rPr>
              <a:t>-308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274" y="3664856"/>
            <a:ext cx="10118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51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99528" y="3092004"/>
            <a:ext cx="17395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Consolas" charset="0"/>
                <a:ea typeface="Consolas" charset="0"/>
                <a:cs typeface="Consolas" charset="0"/>
              </a:rPr>
              <a:t>=77×4</a:t>
            </a:r>
          </a:p>
        </p:txBody>
      </p:sp>
      <p:sp>
        <p:nvSpPr>
          <p:cNvPr id="39" name="Arc 38"/>
          <p:cNvSpPr/>
          <p:nvPr/>
        </p:nvSpPr>
        <p:spPr>
          <a:xfrm>
            <a:off x="3389220" y="1153740"/>
            <a:ext cx="3685823" cy="2999160"/>
          </a:xfrm>
          <a:prstGeom prst="arc">
            <a:avLst>
              <a:gd name="adj1" fmla="val 18686404"/>
              <a:gd name="adj2" fmla="val 5412105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224373" y="4536883"/>
            <a:ext cx="6952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i="1" dirty="0"/>
              <a:t>wtf?</a:t>
            </a:r>
            <a:endParaRPr lang="en-US" sz="3200" b="1" i="1" dirty="0"/>
          </a:p>
        </p:txBody>
      </p:sp>
      <p:sp>
        <p:nvSpPr>
          <p:cNvPr id="43" name="TextBox 42"/>
          <p:cNvSpPr txBox="1"/>
          <p:nvPr/>
        </p:nvSpPr>
        <p:spPr>
          <a:xfrm rot="314358">
            <a:off x="344311" y="3059834"/>
            <a:ext cx="30428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uhh</a:t>
            </a:r>
            <a:r>
              <a:rPr lang="mr-IN" sz="22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how many times?</a:t>
            </a:r>
          </a:p>
          <a:p>
            <a:pPr algn="ctr"/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like, 5-ish?</a:t>
            </a:r>
          </a:p>
          <a:p>
            <a:pPr algn="ctr"/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guess and check</a:t>
            </a: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20683743">
            <a:off x="6283601" y="2437877"/>
            <a:ext cx="25424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oh, that's like 77×4</a:t>
            </a:r>
          </a:p>
        </p:txBody>
      </p:sp>
    </p:spTree>
    <p:extLst>
      <p:ext uri="{BB962C8B-B14F-4D97-AF65-F5344CB8AC3E}">
        <p14:creationId xmlns:p14="http://schemas.microsoft.com/office/powerpoint/2010/main" val="1745676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9" grpId="0" animBg="1"/>
      <p:bldP spid="42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going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609599"/>
          </a:xfrm>
        </p:spPr>
        <p:txBody>
          <a:bodyPr/>
          <a:lstStyle/>
          <a:p>
            <a:r>
              <a:rPr lang="en-US" dirty="0"/>
              <a:t>division is multiplication </a:t>
            </a:r>
            <a:r>
              <a:rPr lang="en-US" i="1" dirty="0"/>
              <a:t>backwards.</a:t>
            </a:r>
            <a:r>
              <a:rPr lang="en-US" dirty="0"/>
              <a:t> it's like parallel parking.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6291" y="800100"/>
            <a:ext cx="11176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>
                <a:latin typeface="Consolas" charset="0"/>
                <a:ea typeface="Consolas" charset="0"/>
                <a:cs typeface="Consolas" charset="0"/>
              </a:rPr>
              <a:t>77</a:t>
            </a:r>
          </a:p>
          <a:p>
            <a:pPr algn="r"/>
            <a:r>
              <a:rPr lang="en-US" sz="4400" b="1" u="sng" dirty="0">
                <a:latin typeface="Consolas" charset="0"/>
                <a:ea typeface="Consolas" charset="0"/>
                <a:cs typeface="Consolas" charset="0"/>
              </a:rPr>
              <a:t>×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309" y="3886994"/>
            <a:ext cx="1428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u="sng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sz="4400" b="1" u="sng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en-US" sz="4400" b="1" u="sng">
                <a:latin typeface="Consolas" charset="0"/>
                <a:ea typeface="Consolas" charset="0"/>
                <a:cs typeface="Consolas" charset="0"/>
              </a:rPr>
              <a:t>51</a:t>
            </a:r>
            <a:endParaRPr lang="en-US" sz="4400" b="1" u="sng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946117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we're finding </a:t>
            </a:r>
            <a:r>
              <a:rPr lang="en-US" sz="2200" b="1" dirty="0"/>
              <a:t>the partial products that add up to a total product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25031" y="1810821"/>
            <a:ext cx="71173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division goes left-to-right cause </a:t>
            </a:r>
            <a:r>
              <a:rPr lang="en-US" sz="2200" dirty="0">
                <a:solidFill>
                  <a:srgbClr val="FF0000"/>
                </a:solidFill>
              </a:rPr>
              <a:t>we can't know the smaller partial products </a:t>
            </a:r>
            <a:r>
              <a:rPr lang="en-US" sz="2200" b="1" dirty="0">
                <a:solidFill>
                  <a:srgbClr val="FF0000"/>
                </a:solidFill>
              </a:rPr>
              <a:t>until we know the larger ones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71133" y="2732830"/>
            <a:ext cx="49722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to make it </a:t>
            </a:r>
            <a:r>
              <a:rPr lang="en-US" sz="2200" i="1" dirty="0"/>
              <a:t>even more interesting,</a:t>
            </a:r>
            <a:r>
              <a:rPr lang="en-US" sz="2200" dirty="0"/>
              <a:t> there might be </a:t>
            </a:r>
            <a:r>
              <a:rPr lang="en-US" sz="2200" b="1" dirty="0"/>
              <a:t>a remainder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48098" y="3606154"/>
            <a:ext cx="4210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then there's division by 0.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925031" y="4229971"/>
            <a:ext cx="5558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multiplication is multiplying polynomials. </a:t>
            </a:r>
            <a:r>
              <a:rPr lang="en-US" sz="2200" dirty="0">
                <a:solidFill>
                  <a:srgbClr val="FF0000"/>
                </a:solidFill>
              </a:rPr>
              <a:t>division is </a:t>
            </a:r>
            <a:r>
              <a:rPr lang="en-US" sz="2200" b="1" i="1" dirty="0">
                <a:solidFill>
                  <a:srgbClr val="FF0000"/>
                </a:solidFill>
              </a:rPr>
              <a:t>factoring polynomials.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309" y="2718376"/>
            <a:ext cx="1428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u="sng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385</a:t>
            </a:r>
            <a:r>
              <a:rPr lang="en-US" sz="4400" b="1" u="sng" dirty="0">
                <a:solidFill>
                  <a:srgbClr val="FFA0A1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6291" y="2165914"/>
            <a:ext cx="11176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308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5309" y="3386364"/>
            <a:ext cx="1428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>
                <a:latin typeface="Consolas" charset="0"/>
                <a:ea typeface="Consolas" charset="0"/>
                <a:cs typeface="Consolas" charset="0"/>
              </a:rPr>
              <a:t>4158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07273" y="1438957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5</a:t>
            </a:r>
            <a:endParaRPr lang="en-US" sz="4400" b="1" u="sng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17578" y="1438956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4</a:t>
            </a:r>
            <a:endParaRPr lang="en-US" sz="4400" b="1" u="sng" dirty="0">
              <a:solidFill>
                <a:srgbClr val="0070C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309" y="4464056"/>
            <a:ext cx="14285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>
                <a:latin typeface="Consolas" charset="0"/>
                <a:ea typeface="Consolas" charset="0"/>
                <a:cs typeface="Consolas" charset="0"/>
              </a:rPr>
              <a:t>4209</a:t>
            </a:r>
          </a:p>
        </p:txBody>
      </p:sp>
    </p:spTree>
    <p:extLst>
      <p:ext uri="{BB962C8B-B14F-4D97-AF65-F5344CB8AC3E}">
        <p14:creationId xmlns:p14="http://schemas.microsoft.com/office/powerpoint/2010/main" val="660526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of looking at it </a:t>
            </a:r>
            <a:r>
              <a:rPr lang="en-US" sz="1800" dirty="0"/>
              <a:t>(animated)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57199"/>
          </a:xfrm>
        </p:spPr>
        <p:txBody>
          <a:bodyPr/>
          <a:lstStyle/>
          <a:p>
            <a:r>
              <a:rPr lang="en-US" dirty="0"/>
              <a:t>let's say we want to do</a:t>
            </a:r>
            <a:r>
              <a:rPr lang="mr-IN" dirty="0"/>
              <a:t>…</a:t>
            </a:r>
            <a:r>
              <a:rPr lang="en-US" dirty="0"/>
              <a:t> idk, </a:t>
            </a:r>
            <a:r>
              <a:rPr lang="en-US" b="1" dirty="0"/>
              <a:t>696÷4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8533" y="1104900"/>
            <a:ext cx="2826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first we ask </a:t>
            </a:r>
            <a:r>
              <a:rPr lang="en-US" sz="2200" b="1" dirty="0"/>
              <a:t>how many 400s fit</a:t>
            </a:r>
            <a:endParaRPr lang="en-US" sz="3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990687"/>
            <a:ext cx="5209355" cy="430627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733800" y="1715560"/>
            <a:ext cx="3566160" cy="3566160"/>
          </a:xfrm>
          <a:prstGeom prst="rect">
            <a:avLst/>
          </a:prstGeom>
          <a:solidFill>
            <a:srgbClr val="FF0000">
              <a:alpha val="4902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532" y="2088296"/>
            <a:ext cx="2826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then </a:t>
            </a:r>
            <a:r>
              <a:rPr lang="en-US" sz="2200" b="1" dirty="0"/>
              <a:t>how many 40s 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05923" y="1166454"/>
            <a:ext cx="467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1</a:t>
            </a:r>
            <a:endParaRPr lang="en-US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05923" y="1980573"/>
            <a:ext cx="467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7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8532" y="2787089"/>
            <a:ext cx="28268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then </a:t>
            </a:r>
            <a:r>
              <a:rPr lang="en-US" sz="2200" b="1" dirty="0"/>
              <a:t>how many 4s </a:t>
            </a:r>
            <a:endParaRPr lang="en-US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05923" y="2679366"/>
            <a:ext cx="467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4</a:t>
            </a:r>
            <a:endParaRPr lang="en-US" sz="4800" b="1" dirty="0"/>
          </a:p>
        </p:txBody>
      </p:sp>
      <p:sp>
        <p:nvSpPr>
          <p:cNvPr id="16" name="Rectangle 15"/>
          <p:cNvSpPr/>
          <p:nvPr/>
        </p:nvSpPr>
        <p:spPr>
          <a:xfrm>
            <a:off x="3733799" y="1015073"/>
            <a:ext cx="1792224" cy="685800"/>
          </a:xfrm>
          <a:prstGeom prst="rect">
            <a:avLst/>
          </a:prstGeom>
          <a:solidFill>
            <a:schemeClr val="accent3">
              <a:lumMod val="75000"/>
              <a:alpha val="4902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26023" y="1010224"/>
            <a:ext cx="1792224" cy="685800"/>
          </a:xfrm>
          <a:prstGeom prst="rect">
            <a:avLst/>
          </a:prstGeom>
          <a:solidFill>
            <a:schemeClr val="accent3">
              <a:lumMod val="75000"/>
              <a:alpha val="4902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318246" y="1010224"/>
            <a:ext cx="1400739" cy="878568"/>
          </a:xfrm>
          <a:prstGeom prst="rect">
            <a:avLst/>
          </a:prstGeom>
          <a:solidFill>
            <a:schemeClr val="accent3">
              <a:lumMod val="75000"/>
              <a:alpha val="4902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318246" y="1888792"/>
            <a:ext cx="1400739" cy="878568"/>
          </a:xfrm>
          <a:prstGeom prst="rect">
            <a:avLst/>
          </a:prstGeom>
          <a:solidFill>
            <a:schemeClr val="accent3">
              <a:lumMod val="75000"/>
              <a:alpha val="4902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18246" y="2767360"/>
            <a:ext cx="1400739" cy="878568"/>
          </a:xfrm>
          <a:prstGeom prst="rect">
            <a:avLst/>
          </a:prstGeom>
          <a:solidFill>
            <a:schemeClr val="accent3">
              <a:lumMod val="75000"/>
              <a:alpha val="4902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318246" y="3645928"/>
            <a:ext cx="1400739" cy="878568"/>
          </a:xfrm>
          <a:prstGeom prst="rect">
            <a:avLst/>
          </a:prstGeom>
          <a:solidFill>
            <a:schemeClr val="accent3">
              <a:lumMod val="75000"/>
              <a:alpha val="4902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40" name="Freeform 39"/>
          <p:cNvSpPr/>
          <p:nvPr/>
        </p:nvSpPr>
        <p:spPr>
          <a:xfrm>
            <a:off x="7315201" y="3835400"/>
            <a:ext cx="1608666" cy="1447800"/>
          </a:xfrm>
          <a:custGeom>
            <a:avLst/>
            <a:gdLst>
              <a:gd name="connsiteX0" fmla="*/ 0 w 1608666"/>
              <a:gd name="connsiteY0" fmla="*/ 685800 h 1447800"/>
              <a:gd name="connsiteX1" fmla="*/ 0 w 1608666"/>
              <a:gd name="connsiteY1" fmla="*/ 1447800 h 1447800"/>
              <a:gd name="connsiteX2" fmla="*/ 1608666 w 1608666"/>
              <a:gd name="connsiteY2" fmla="*/ 1447800 h 1447800"/>
              <a:gd name="connsiteX3" fmla="*/ 1608666 w 1608666"/>
              <a:gd name="connsiteY3" fmla="*/ 0 h 1447800"/>
              <a:gd name="connsiteX4" fmla="*/ 1422400 w 1608666"/>
              <a:gd name="connsiteY4" fmla="*/ 0 h 1447800"/>
              <a:gd name="connsiteX5" fmla="*/ 1422400 w 1608666"/>
              <a:gd name="connsiteY5" fmla="*/ 702733 h 1447800"/>
              <a:gd name="connsiteX6" fmla="*/ 0 w 1608666"/>
              <a:gd name="connsiteY6" fmla="*/ 685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8666" h="1447800">
                <a:moveTo>
                  <a:pt x="0" y="685800"/>
                </a:moveTo>
                <a:lnTo>
                  <a:pt x="0" y="1447800"/>
                </a:lnTo>
                <a:lnTo>
                  <a:pt x="1608666" y="1447800"/>
                </a:lnTo>
                <a:lnTo>
                  <a:pt x="1608666" y="0"/>
                </a:lnTo>
                <a:lnTo>
                  <a:pt x="1422400" y="0"/>
                </a:lnTo>
                <a:lnTo>
                  <a:pt x="1422400" y="702733"/>
                </a:lnTo>
                <a:lnTo>
                  <a:pt x="0" y="685800"/>
                </a:lnTo>
                <a:close/>
              </a:path>
            </a:pathLst>
          </a:custGeom>
          <a:solidFill>
            <a:srgbClr val="77933C">
              <a:alpha val="4902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4400" b="1" dirty="0">
              <a:solidFill>
                <a:srgbClr val="000000"/>
              </a:solidFill>
            </a:endParaRPr>
          </a:p>
          <a:p>
            <a:pPr lvl="0" algn="ctr"/>
            <a:r>
              <a:rPr lang="en-US" sz="4400" b="1" dirty="0">
                <a:solidFill>
                  <a:srgbClr val="000000"/>
                </a:solidFill>
              </a:rPr>
              <a:t>40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737271" y="1010224"/>
            <a:ext cx="186596" cy="685800"/>
          </a:xfrm>
          <a:prstGeom prst="rect">
            <a:avLst/>
          </a:prstGeom>
          <a:solidFill>
            <a:srgbClr val="0070C0">
              <a:alpha val="4902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737271" y="1709784"/>
            <a:ext cx="186596" cy="685800"/>
          </a:xfrm>
          <a:prstGeom prst="rect">
            <a:avLst/>
          </a:prstGeom>
          <a:solidFill>
            <a:srgbClr val="0070C0">
              <a:alpha val="4902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737271" y="2409344"/>
            <a:ext cx="186596" cy="685800"/>
          </a:xfrm>
          <a:prstGeom prst="rect">
            <a:avLst/>
          </a:prstGeom>
          <a:solidFill>
            <a:srgbClr val="0070C0">
              <a:alpha val="4902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7" name="Rectangle 46"/>
          <p:cNvSpPr/>
          <p:nvPr/>
        </p:nvSpPr>
        <p:spPr>
          <a:xfrm>
            <a:off x="8737271" y="3108904"/>
            <a:ext cx="186596" cy="685800"/>
          </a:xfrm>
          <a:prstGeom prst="rect">
            <a:avLst/>
          </a:prstGeom>
          <a:solidFill>
            <a:srgbClr val="0070C0">
              <a:alpha val="4902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2735" y="3378159"/>
            <a:ext cx="28268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we're saving time by doing groups of subtractions from biggest to smallest.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27762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28" grpId="0" animBg="1"/>
      <p:bldP spid="3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5" grpId="0" animBg="1"/>
      <p:bldP spid="46" grpId="0" animBg="1"/>
      <p:bldP spid="47" grpId="0" animBg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Thanks, tiny multiplication table. </a:t>
            </a:r>
            <a:r>
              <a:rPr lang="en-US" dirty="0" err="1"/>
              <a:t>Thable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709438"/>
          </a:xfrm>
        </p:spPr>
        <p:txBody>
          <a:bodyPr/>
          <a:lstStyle/>
          <a:p>
            <a:r>
              <a:rPr lang="en-US" dirty="0"/>
              <a:t>at least multiplication in binary is easy, which simplifies division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743200" y="1453470"/>
            <a:ext cx="4978354" cy="794430"/>
            <a:chOff x="2330308" y="1453470"/>
            <a:chExt cx="4978354" cy="794430"/>
          </a:xfrm>
        </p:grpSpPr>
        <p:sp>
          <p:nvSpPr>
            <p:cNvPr id="7" name="Arc 6"/>
            <p:cNvSpPr/>
            <p:nvPr/>
          </p:nvSpPr>
          <p:spPr>
            <a:xfrm>
              <a:off x="4057840" y="1478460"/>
              <a:ext cx="131514" cy="615109"/>
            </a:xfrm>
            <a:custGeom>
              <a:avLst/>
              <a:gdLst>
                <a:gd name="connsiteX0" fmla="*/ 703640 w 990600"/>
                <a:gd name="connsiteY0" fmla="*/ 70691 h 1524000"/>
                <a:gd name="connsiteX1" fmla="*/ 990593 w 990600"/>
                <a:gd name="connsiteY1" fmla="*/ 766010 h 1524000"/>
                <a:gd name="connsiteX2" fmla="*/ 693484 w 990600"/>
                <a:gd name="connsiteY2" fmla="*/ 1460342 h 1524000"/>
                <a:gd name="connsiteX3" fmla="*/ 495300 w 990600"/>
                <a:gd name="connsiteY3" fmla="*/ 762000 h 1524000"/>
                <a:gd name="connsiteX4" fmla="*/ 703640 w 990600"/>
                <a:gd name="connsiteY4" fmla="*/ 70691 h 1524000"/>
                <a:gd name="connsiteX0" fmla="*/ 703640 w 990600"/>
                <a:gd name="connsiteY0" fmla="*/ 70691 h 1524000"/>
                <a:gd name="connsiteX1" fmla="*/ 990593 w 990600"/>
                <a:gd name="connsiteY1" fmla="*/ 766010 h 1524000"/>
                <a:gd name="connsiteX2" fmla="*/ 693484 w 990600"/>
                <a:gd name="connsiteY2" fmla="*/ 1460342 h 1524000"/>
                <a:gd name="connsiteX0" fmla="*/ 116900 w 403859"/>
                <a:gd name="connsiteY0" fmla="*/ 0 h 1389651"/>
                <a:gd name="connsiteX1" fmla="*/ 403853 w 403859"/>
                <a:gd name="connsiteY1" fmla="*/ 695319 h 1389651"/>
                <a:gd name="connsiteX2" fmla="*/ 106744 w 403859"/>
                <a:gd name="connsiteY2" fmla="*/ 1389651 h 1389651"/>
                <a:gd name="connsiteX3" fmla="*/ 0 w 403859"/>
                <a:gd name="connsiteY3" fmla="*/ 782749 h 1389651"/>
                <a:gd name="connsiteX0" fmla="*/ 116900 w 403859"/>
                <a:gd name="connsiteY0" fmla="*/ 0 h 1389651"/>
                <a:gd name="connsiteX1" fmla="*/ 403853 w 403859"/>
                <a:gd name="connsiteY1" fmla="*/ 695319 h 1389651"/>
                <a:gd name="connsiteX2" fmla="*/ 106744 w 403859"/>
                <a:gd name="connsiteY2" fmla="*/ 1389651 h 1389651"/>
                <a:gd name="connsiteX0" fmla="*/ 10156 w 297115"/>
                <a:gd name="connsiteY0" fmla="*/ 0 h 1389651"/>
                <a:gd name="connsiteX1" fmla="*/ 297109 w 297115"/>
                <a:gd name="connsiteY1" fmla="*/ 695319 h 1389651"/>
                <a:gd name="connsiteX2" fmla="*/ 0 w 297115"/>
                <a:gd name="connsiteY2" fmla="*/ 1389651 h 1389651"/>
                <a:gd name="connsiteX0" fmla="*/ 10156 w 297115"/>
                <a:gd name="connsiteY0" fmla="*/ 0 h 1389651"/>
                <a:gd name="connsiteX1" fmla="*/ 297109 w 297115"/>
                <a:gd name="connsiteY1" fmla="*/ 695319 h 1389651"/>
                <a:gd name="connsiteX2" fmla="*/ 0 w 297115"/>
                <a:gd name="connsiteY2" fmla="*/ 1389651 h 138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115" h="1389651" stroke="0" extrusionOk="0">
                  <a:moveTo>
                    <a:pt x="10156" y="0"/>
                  </a:moveTo>
                  <a:cubicBezTo>
                    <a:pt x="185999" y="125430"/>
                    <a:pt x="298129" y="397132"/>
                    <a:pt x="297109" y="695319"/>
                  </a:cubicBezTo>
                  <a:cubicBezTo>
                    <a:pt x="296078" y="996809"/>
                    <a:pt x="179599" y="1269014"/>
                    <a:pt x="0" y="1389651"/>
                  </a:cubicBezTo>
                </a:path>
                <a:path w="297115" h="1389651" fill="none">
                  <a:moveTo>
                    <a:pt x="10156" y="0"/>
                  </a:moveTo>
                  <a:cubicBezTo>
                    <a:pt x="185999" y="125430"/>
                    <a:pt x="298129" y="397132"/>
                    <a:pt x="297109" y="695319"/>
                  </a:cubicBezTo>
                  <a:cubicBezTo>
                    <a:pt x="296078" y="996809"/>
                    <a:pt x="179599" y="1269014"/>
                    <a:pt x="0" y="1389651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057840" y="1478460"/>
              <a:ext cx="31165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228973" y="1478459"/>
              <a:ext cx="307968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1001001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30308" y="1453470"/>
              <a:ext cx="183896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1100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 rot="21173361">
            <a:off x="124451" y="957127"/>
            <a:ext cx="1766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1100≤1?</a:t>
            </a:r>
          </a:p>
        </p:txBody>
      </p:sp>
      <p:sp>
        <p:nvSpPr>
          <p:cNvPr id="21" name="TextBox 20"/>
          <p:cNvSpPr txBox="1"/>
          <p:nvPr/>
        </p:nvSpPr>
        <p:spPr>
          <a:xfrm rot="284069">
            <a:off x="1886320" y="999417"/>
            <a:ext cx="1992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1100≤10?</a:t>
            </a:r>
          </a:p>
        </p:txBody>
      </p:sp>
      <p:sp>
        <p:nvSpPr>
          <p:cNvPr id="22" name="TextBox 21"/>
          <p:cNvSpPr txBox="1"/>
          <p:nvPr/>
        </p:nvSpPr>
        <p:spPr>
          <a:xfrm rot="21133150">
            <a:off x="431442" y="1417600"/>
            <a:ext cx="2218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1100≤100?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36955" y="1993345"/>
            <a:ext cx="2252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pc="800" dirty="0">
                <a:latin typeface="Consolas" charset="0"/>
                <a:ea typeface="Consolas" charset="0"/>
                <a:cs typeface="Consolas" charset="0"/>
              </a:rPr>
              <a:t>-1100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65718" y="2577119"/>
            <a:ext cx="1425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110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695311" y="2076235"/>
            <a:ext cx="598241" cy="1265126"/>
            <a:chOff x="4715949" y="2093569"/>
            <a:chExt cx="598241" cy="1265126"/>
          </a:xfrm>
        </p:grpSpPr>
        <p:sp>
          <p:nvSpPr>
            <p:cNvPr id="26" name="TextBox 25"/>
            <p:cNvSpPr txBox="1"/>
            <p:nvPr/>
          </p:nvSpPr>
          <p:spPr>
            <a:xfrm>
              <a:off x="4715949" y="2589254"/>
              <a:ext cx="5982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>
                  <a:latin typeface="Consolas" charset="0"/>
                  <a:ea typeface="Consolas" charset="0"/>
                  <a:cs typeface="Consolas" charset="0"/>
                </a:rPr>
                <a:t>0</a:t>
              </a:r>
              <a:endParaRPr lang="en-US" sz="4400" b="1" spc="80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948538" y="2093569"/>
              <a:ext cx="0" cy="61153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063897" y="3083279"/>
            <a:ext cx="2252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pc="800">
                <a:latin typeface="Consolas" charset="0"/>
                <a:ea typeface="Consolas" charset="0"/>
                <a:cs typeface="Consolas" charset="0"/>
              </a:rPr>
              <a:t>-1100</a:t>
            </a:r>
            <a:endParaRPr lang="en-US" sz="4400" b="1" u="sng" spc="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09882" y="3618090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4400" b="1" spc="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9" name="Arc 38"/>
          <p:cNvSpPr/>
          <p:nvPr/>
        </p:nvSpPr>
        <p:spPr>
          <a:xfrm>
            <a:off x="6098527" y="1003650"/>
            <a:ext cx="2680990" cy="2999160"/>
          </a:xfrm>
          <a:prstGeom prst="arc">
            <a:avLst>
              <a:gd name="adj1" fmla="val 18395722"/>
              <a:gd name="adj2" fmla="val 5412105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184737">
            <a:off x="848020" y="1900424"/>
            <a:ext cx="2444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1100≤1001?</a:t>
            </a:r>
          </a:p>
        </p:txBody>
      </p:sp>
      <p:sp>
        <p:nvSpPr>
          <p:cNvPr id="36" name="TextBox 35"/>
          <p:cNvSpPr txBox="1"/>
          <p:nvPr/>
        </p:nvSpPr>
        <p:spPr>
          <a:xfrm rot="21225511">
            <a:off x="2211073" y="2295939"/>
            <a:ext cx="26709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1100≤10010!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75687" y="764750"/>
            <a:ext cx="10118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39756" y="781718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0740" y="769020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54797" y="769020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58854" y="769020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81404" y="764750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18196" y="756403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7091078" y="2093569"/>
            <a:ext cx="598241" cy="2293962"/>
            <a:chOff x="4715949" y="1064733"/>
            <a:chExt cx="598241" cy="2293962"/>
          </a:xfrm>
        </p:grpSpPr>
        <p:sp>
          <p:nvSpPr>
            <p:cNvPr id="51" name="TextBox 50"/>
            <p:cNvSpPr txBox="1"/>
            <p:nvPr/>
          </p:nvSpPr>
          <p:spPr>
            <a:xfrm>
              <a:off x="4715949" y="2589254"/>
              <a:ext cx="5982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4941308" y="1064733"/>
              <a:ext cx="7230" cy="164036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52"/>
          <p:cNvSpPr txBox="1"/>
          <p:nvPr/>
        </p:nvSpPr>
        <p:spPr>
          <a:xfrm>
            <a:off x="7116076" y="748056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 rot="190670">
            <a:off x="3224653" y="2839952"/>
            <a:ext cx="2444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1100≤1100!</a:t>
            </a:r>
          </a:p>
        </p:txBody>
      </p:sp>
      <p:sp>
        <p:nvSpPr>
          <p:cNvPr id="55" name="TextBox 54"/>
          <p:cNvSpPr txBox="1"/>
          <p:nvPr/>
        </p:nvSpPr>
        <p:spPr>
          <a:xfrm rot="21075614">
            <a:off x="5077414" y="3811932"/>
            <a:ext cx="17668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1100≤1?</a:t>
            </a:r>
            <a:endParaRPr lang="en-US" sz="3200" b="1" dirty="0">
              <a:solidFill>
                <a:schemeClr val="bg1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7339" y="3269949"/>
            <a:ext cx="4525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binary, each step becomes a </a:t>
            </a:r>
            <a:r>
              <a:rPr lang="en-US" sz="2200" b="1" dirty="0"/>
              <a:t>yes-no choice: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does the </a:t>
            </a:r>
            <a:r>
              <a:rPr lang="en-US" sz="2200" b="1" dirty="0">
                <a:solidFill>
                  <a:srgbClr val="FF0000"/>
                </a:solidFill>
              </a:rPr>
              <a:t>divisor</a:t>
            </a:r>
            <a:r>
              <a:rPr lang="en-US" sz="2200" dirty="0">
                <a:solidFill>
                  <a:srgbClr val="FF0000"/>
                </a:solidFill>
              </a:rPr>
              <a:t> fit into the </a:t>
            </a:r>
            <a:r>
              <a:rPr lang="en-US" sz="2200" b="1" dirty="0">
                <a:solidFill>
                  <a:srgbClr val="FF0000"/>
                </a:solidFill>
              </a:rPr>
              <a:t>remainder?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845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  <p:bldP spid="30" grpId="0"/>
      <p:bldP spid="31" grpId="0"/>
      <p:bldP spid="39" grpId="0" animBg="1"/>
      <p:bldP spid="35" grpId="0"/>
      <p:bldP spid="36" grpId="0"/>
      <p:bldP spid="17" grpId="0"/>
      <p:bldP spid="18" grpId="0"/>
      <p:bldP spid="19" grpId="0"/>
      <p:bldP spid="38" grpId="0"/>
      <p:bldP spid="41" grpId="0"/>
      <p:bldP spid="45" grpId="0"/>
      <p:bldP spid="49" grpId="0"/>
      <p:bldP spid="53" grpId="0"/>
      <p:bldP spid="54" grpId="0"/>
      <p:bldP spid="55" grpId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Divisor? Dividend? Remainder?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828800" y="800100"/>
            <a:ext cx="4978354" cy="794430"/>
            <a:chOff x="2330308" y="1453470"/>
            <a:chExt cx="4978354" cy="794430"/>
          </a:xfrm>
        </p:grpSpPr>
        <p:sp>
          <p:nvSpPr>
            <p:cNvPr id="8" name="Arc 6"/>
            <p:cNvSpPr/>
            <p:nvPr/>
          </p:nvSpPr>
          <p:spPr>
            <a:xfrm>
              <a:off x="4057840" y="1478460"/>
              <a:ext cx="131514" cy="615109"/>
            </a:xfrm>
            <a:custGeom>
              <a:avLst/>
              <a:gdLst>
                <a:gd name="connsiteX0" fmla="*/ 703640 w 990600"/>
                <a:gd name="connsiteY0" fmla="*/ 70691 h 1524000"/>
                <a:gd name="connsiteX1" fmla="*/ 990593 w 990600"/>
                <a:gd name="connsiteY1" fmla="*/ 766010 h 1524000"/>
                <a:gd name="connsiteX2" fmla="*/ 693484 w 990600"/>
                <a:gd name="connsiteY2" fmla="*/ 1460342 h 1524000"/>
                <a:gd name="connsiteX3" fmla="*/ 495300 w 990600"/>
                <a:gd name="connsiteY3" fmla="*/ 762000 h 1524000"/>
                <a:gd name="connsiteX4" fmla="*/ 703640 w 990600"/>
                <a:gd name="connsiteY4" fmla="*/ 70691 h 1524000"/>
                <a:gd name="connsiteX0" fmla="*/ 703640 w 990600"/>
                <a:gd name="connsiteY0" fmla="*/ 70691 h 1524000"/>
                <a:gd name="connsiteX1" fmla="*/ 990593 w 990600"/>
                <a:gd name="connsiteY1" fmla="*/ 766010 h 1524000"/>
                <a:gd name="connsiteX2" fmla="*/ 693484 w 990600"/>
                <a:gd name="connsiteY2" fmla="*/ 1460342 h 1524000"/>
                <a:gd name="connsiteX0" fmla="*/ 116900 w 403859"/>
                <a:gd name="connsiteY0" fmla="*/ 0 h 1389651"/>
                <a:gd name="connsiteX1" fmla="*/ 403853 w 403859"/>
                <a:gd name="connsiteY1" fmla="*/ 695319 h 1389651"/>
                <a:gd name="connsiteX2" fmla="*/ 106744 w 403859"/>
                <a:gd name="connsiteY2" fmla="*/ 1389651 h 1389651"/>
                <a:gd name="connsiteX3" fmla="*/ 0 w 403859"/>
                <a:gd name="connsiteY3" fmla="*/ 782749 h 1389651"/>
                <a:gd name="connsiteX0" fmla="*/ 116900 w 403859"/>
                <a:gd name="connsiteY0" fmla="*/ 0 h 1389651"/>
                <a:gd name="connsiteX1" fmla="*/ 403853 w 403859"/>
                <a:gd name="connsiteY1" fmla="*/ 695319 h 1389651"/>
                <a:gd name="connsiteX2" fmla="*/ 106744 w 403859"/>
                <a:gd name="connsiteY2" fmla="*/ 1389651 h 1389651"/>
                <a:gd name="connsiteX0" fmla="*/ 10156 w 297115"/>
                <a:gd name="connsiteY0" fmla="*/ 0 h 1389651"/>
                <a:gd name="connsiteX1" fmla="*/ 297109 w 297115"/>
                <a:gd name="connsiteY1" fmla="*/ 695319 h 1389651"/>
                <a:gd name="connsiteX2" fmla="*/ 0 w 297115"/>
                <a:gd name="connsiteY2" fmla="*/ 1389651 h 1389651"/>
                <a:gd name="connsiteX0" fmla="*/ 10156 w 297115"/>
                <a:gd name="connsiteY0" fmla="*/ 0 h 1389651"/>
                <a:gd name="connsiteX1" fmla="*/ 297109 w 297115"/>
                <a:gd name="connsiteY1" fmla="*/ 695319 h 1389651"/>
                <a:gd name="connsiteX2" fmla="*/ 0 w 297115"/>
                <a:gd name="connsiteY2" fmla="*/ 1389651 h 1389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115" h="1389651" stroke="0" extrusionOk="0">
                  <a:moveTo>
                    <a:pt x="10156" y="0"/>
                  </a:moveTo>
                  <a:cubicBezTo>
                    <a:pt x="185999" y="125430"/>
                    <a:pt x="298129" y="397132"/>
                    <a:pt x="297109" y="695319"/>
                  </a:cubicBezTo>
                  <a:cubicBezTo>
                    <a:pt x="296078" y="996809"/>
                    <a:pt x="179599" y="1269014"/>
                    <a:pt x="0" y="1389651"/>
                  </a:cubicBezTo>
                </a:path>
                <a:path w="297115" h="1389651" fill="none">
                  <a:moveTo>
                    <a:pt x="10156" y="0"/>
                  </a:moveTo>
                  <a:cubicBezTo>
                    <a:pt x="185999" y="125430"/>
                    <a:pt x="298129" y="397132"/>
                    <a:pt x="297109" y="695319"/>
                  </a:cubicBezTo>
                  <a:cubicBezTo>
                    <a:pt x="296078" y="996809"/>
                    <a:pt x="179599" y="1269014"/>
                    <a:pt x="0" y="1389651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057840" y="1478460"/>
              <a:ext cx="311651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228973" y="1478459"/>
              <a:ext cx="307968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1001001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30308" y="1453470"/>
              <a:ext cx="183896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1100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709641" y="495300"/>
            <a:ext cx="24890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 b="1" dirty="0"/>
              <a:t>dividend</a:t>
            </a:r>
            <a:r>
              <a:rPr lang="en-US" sz="2200" dirty="0"/>
              <a:t> is the number that is </a:t>
            </a:r>
            <a:r>
              <a:rPr lang="en-US" sz="2200" b="1" dirty="0"/>
              <a:t>being</a:t>
            </a:r>
            <a:r>
              <a:rPr lang="en-US" sz="2200" dirty="0"/>
              <a:t> </a:t>
            </a:r>
            <a:r>
              <a:rPr lang="en-US" sz="2200" b="1" dirty="0"/>
              <a:t>divided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495300"/>
            <a:ext cx="17310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 b="1" dirty="0"/>
              <a:t>divisor</a:t>
            </a:r>
            <a:r>
              <a:rPr lang="en-US" sz="2200" dirty="0"/>
              <a:t> divides the dividend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0779" y="1695629"/>
            <a:ext cx="31960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 b="1" dirty="0"/>
              <a:t>remainder </a:t>
            </a:r>
            <a:r>
              <a:rPr lang="en-US" sz="2200" dirty="0"/>
              <a:t>is the number we're trying to fit the divisor into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6267" y="3047804"/>
            <a:ext cx="31960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starts off as the dividend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30" name="TextBox 29"/>
          <p:cNvSpPr txBox="1"/>
          <p:nvPr/>
        </p:nvSpPr>
        <p:spPr>
          <a:xfrm>
            <a:off x="3732784" y="1357309"/>
            <a:ext cx="2252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spc="800" dirty="0">
                <a:latin typeface="Consolas" charset="0"/>
                <a:ea typeface="Consolas" charset="0"/>
                <a:cs typeface="Consolas" charset="0"/>
              </a:rPr>
              <a:t>-1100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61547" y="1941083"/>
            <a:ext cx="14253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110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791140" y="1440199"/>
            <a:ext cx="598241" cy="1265126"/>
            <a:chOff x="4715949" y="2093569"/>
            <a:chExt cx="598241" cy="1265126"/>
          </a:xfrm>
        </p:grpSpPr>
        <p:sp>
          <p:nvSpPr>
            <p:cNvPr id="33" name="TextBox 32"/>
            <p:cNvSpPr txBox="1"/>
            <p:nvPr/>
          </p:nvSpPr>
          <p:spPr>
            <a:xfrm>
              <a:off x="4715949" y="2589254"/>
              <a:ext cx="5982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4948538" y="2093569"/>
              <a:ext cx="0" cy="61153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426820" y="2794859"/>
            <a:ext cx="31960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really, when we subtract something, we are </a:t>
            </a:r>
            <a:r>
              <a:rPr lang="en-US" sz="2200" b="1" dirty="0"/>
              <a:t>making the remainder smaller.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193731" y="1440199"/>
            <a:ext cx="598241" cy="1265126"/>
            <a:chOff x="4715949" y="2093569"/>
            <a:chExt cx="598241" cy="1265126"/>
          </a:xfrm>
        </p:grpSpPr>
        <p:sp>
          <p:nvSpPr>
            <p:cNvPr id="37" name="TextBox 36"/>
            <p:cNvSpPr txBox="1"/>
            <p:nvPr/>
          </p:nvSpPr>
          <p:spPr>
            <a:xfrm>
              <a:off x="4715949" y="2589254"/>
              <a:ext cx="5982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spc="800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4948538" y="2093569"/>
              <a:ext cx="0" cy="61153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604029" y="2080347"/>
            <a:ext cx="20298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the new remainder.</a:t>
            </a:r>
          </a:p>
        </p:txBody>
      </p:sp>
    </p:spTree>
    <p:extLst>
      <p:ext uri="{BB962C8B-B14F-4D97-AF65-F5344CB8AC3E}">
        <p14:creationId xmlns:p14="http://schemas.microsoft.com/office/powerpoint/2010/main" val="2077568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29" grpId="0"/>
      <p:bldP spid="30" grpId="0"/>
      <p:bldP spid="31" grpId="0"/>
      <p:bldP spid="35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partial products, biggest to smallest </a:t>
            </a:r>
            <a:r>
              <a:rPr lang="en-US" sz="2000" dirty="0"/>
              <a:t>(animated)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3465" y="2020987"/>
            <a:ext cx="30796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1001001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995998"/>
            <a:ext cx="18389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1100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95400" y="478370"/>
            <a:ext cx="6283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essentially we're </a:t>
            </a:r>
            <a:r>
              <a:rPr lang="en-US" sz="2200" dirty="0"/>
              <a:t>starting with the divisor </a:t>
            </a:r>
            <a:r>
              <a:rPr lang="en-US" sz="2200" b="1" dirty="0"/>
              <a:t>shifted all the way left, </a:t>
            </a:r>
            <a:r>
              <a:rPr lang="en-US" sz="2200" dirty="0"/>
              <a:t>and </a:t>
            </a:r>
            <a:r>
              <a:rPr lang="en-US" sz="2200" b="1" dirty="0"/>
              <a:t>sliding it right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928872" y="2621459"/>
            <a:ext cx="43204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1100</a:t>
            </a:r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000000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64796" y="1362231"/>
            <a:ext cx="10118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28865" y="1379199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39849" y="1366501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43906" y="1366501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47963" y="1366501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solidFill>
                  <a:schemeClr val="bg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70513" y="1362231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07305" y="1353884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705185" y="1345537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03465" y="2020987"/>
            <a:ext cx="3079689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  11001</a:t>
            </a:r>
          </a:p>
        </p:txBody>
      </p:sp>
      <p:sp>
        <p:nvSpPr>
          <p:cNvPr id="8" name="Arc 6"/>
          <p:cNvSpPr/>
          <p:nvPr/>
        </p:nvSpPr>
        <p:spPr>
          <a:xfrm>
            <a:off x="2032332" y="2020988"/>
            <a:ext cx="131514" cy="615109"/>
          </a:xfrm>
          <a:custGeom>
            <a:avLst/>
            <a:gdLst>
              <a:gd name="connsiteX0" fmla="*/ 703640 w 990600"/>
              <a:gd name="connsiteY0" fmla="*/ 70691 h 1524000"/>
              <a:gd name="connsiteX1" fmla="*/ 990593 w 990600"/>
              <a:gd name="connsiteY1" fmla="*/ 766010 h 1524000"/>
              <a:gd name="connsiteX2" fmla="*/ 693484 w 990600"/>
              <a:gd name="connsiteY2" fmla="*/ 1460342 h 1524000"/>
              <a:gd name="connsiteX3" fmla="*/ 495300 w 990600"/>
              <a:gd name="connsiteY3" fmla="*/ 762000 h 1524000"/>
              <a:gd name="connsiteX4" fmla="*/ 703640 w 990600"/>
              <a:gd name="connsiteY4" fmla="*/ 70691 h 1524000"/>
              <a:gd name="connsiteX0" fmla="*/ 703640 w 990600"/>
              <a:gd name="connsiteY0" fmla="*/ 70691 h 1524000"/>
              <a:gd name="connsiteX1" fmla="*/ 990593 w 990600"/>
              <a:gd name="connsiteY1" fmla="*/ 766010 h 1524000"/>
              <a:gd name="connsiteX2" fmla="*/ 693484 w 990600"/>
              <a:gd name="connsiteY2" fmla="*/ 1460342 h 1524000"/>
              <a:gd name="connsiteX0" fmla="*/ 116900 w 403859"/>
              <a:gd name="connsiteY0" fmla="*/ 0 h 1389651"/>
              <a:gd name="connsiteX1" fmla="*/ 403853 w 403859"/>
              <a:gd name="connsiteY1" fmla="*/ 695319 h 1389651"/>
              <a:gd name="connsiteX2" fmla="*/ 106744 w 403859"/>
              <a:gd name="connsiteY2" fmla="*/ 1389651 h 1389651"/>
              <a:gd name="connsiteX3" fmla="*/ 0 w 403859"/>
              <a:gd name="connsiteY3" fmla="*/ 782749 h 1389651"/>
              <a:gd name="connsiteX0" fmla="*/ 116900 w 403859"/>
              <a:gd name="connsiteY0" fmla="*/ 0 h 1389651"/>
              <a:gd name="connsiteX1" fmla="*/ 403853 w 403859"/>
              <a:gd name="connsiteY1" fmla="*/ 695319 h 1389651"/>
              <a:gd name="connsiteX2" fmla="*/ 106744 w 403859"/>
              <a:gd name="connsiteY2" fmla="*/ 1389651 h 1389651"/>
              <a:gd name="connsiteX0" fmla="*/ 10156 w 297115"/>
              <a:gd name="connsiteY0" fmla="*/ 0 h 1389651"/>
              <a:gd name="connsiteX1" fmla="*/ 297109 w 297115"/>
              <a:gd name="connsiteY1" fmla="*/ 695319 h 1389651"/>
              <a:gd name="connsiteX2" fmla="*/ 0 w 297115"/>
              <a:gd name="connsiteY2" fmla="*/ 1389651 h 1389651"/>
              <a:gd name="connsiteX0" fmla="*/ 10156 w 297115"/>
              <a:gd name="connsiteY0" fmla="*/ 0 h 1389651"/>
              <a:gd name="connsiteX1" fmla="*/ 297109 w 297115"/>
              <a:gd name="connsiteY1" fmla="*/ 695319 h 1389651"/>
              <a:gd name="connsiteX2" fmla="*/ 0 w 297115"/>
              <a:gd name="connsiteY2" fmla="*/ 1389651 h 138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15" h="1389651" stroke="0" extrusionOk="0">
                <a:moveTo>
                  <a:pt x="10156" y="0"/>
                </a:moveTo>
                <a:cubicBezTo>
                  <a:pt x="185999" y="125430"/>
                  <a:pt x="298129" y="397132"/>
                  <a:pt x="297109" y="695319"/>
                </a:cubicBezTo>
                <a:cubicBezTo>
                  <a:pt x="296078" y="996809"/>
                  <a:pt x="179599" y="1269014"/>
                  <a:pt x="0" y="1389651"/>
                </a:cubicBezTo>
              </a:path>
              <a:path w="297115" h="1389651" fill="none">
                <a:moveTo>
                  <a:pt x="10156" y="0"/>
                </a:moveTo>
                <a:cubicBezTo>
                  <a:pt x="185999" y="125430"/>
                  <a:pt x="298129" y="397132"/>
                  <a:pt x="297109" y="695319"/>
                </a:cubicBezTo>
                <a:cubicBezTo>
                  <a:pt x="296078" y="996809"/>
                  <a:pt x="179599" y="1269014"/>
                  <a:pt x="0" y="138965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203465" y="2020987"/>
            <a:ext cx="3079689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spc="800" dirty="0">
                <a:latin typeface="Consolas" charset="0"/>
                <a:ea typeface="Consolas" charset="0"/>
                <a:cs typeface="Consolas" charset="0"/>
              </a:rPr>
              <a:t>     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032332" y="2020988"/>
            <a:ext cx="31165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064796" y="2621459"/>
            <a:ext cx="2783804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24000" y="3687021"/>
            <a:ext cx="58267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let's ALGORITHM-IZE IT</a:t>
            </a:r>
          </a:p>
        </p:txBody>
      </p:sp>
    </p:spTree>
    <p:extLst>
      <p:ext uri="{BB962C8B-B14F-4D97-AF65-F5344CB8AC3E}">
        <p14:creationId xmlns:p14="http://schemas.microsoft.com/office/powerpoint/2010/main" val="1751162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04548 -0.00055 " pathEditMode="relative" rAng="0" ptsTypes="AA">
                                      <p:cBhvr>
                                        <p:cTn id="14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48 -0.00055 L 0.08541 -0.00055 " pathEditMode="relative" rAng="0" ptsTypes="AA">
                                      <p:cBhvr>
                                        <p:cTn id="22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541 -0.00055 L 0.13316 -0.00055 " pathEditMode="relative" rAng="0" ptsTypes="AA">
                                      <p:cBhvr>
                                        <p:cTn id="30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16 -0.00055 L 0.17673 -0.00055 " pathEditMode="relative" rAng="0" ptsTypes="AA">
                                      <p:cBhvr>
                                        <p:cTn id="38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73 -0.00055 L 0.22517 -0.00055 " pathEditMode="relative" rAng="0" ptsTypes="AA">
                                      <p:cBhvr>
                                        <p:cTn id="50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517 -0.00055 L 0.27048 -0.00055 " pathEditMode="relative" rAng="0" ptsTypes="AA">
                                      <p:cBhvr>
                                        <p:cTn id="62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  <p:bldP spid="29" grpId="1"/>
      <p:bldP spid="29" grpId="2"/>
      <p:bldP spid="29" grpId="3"/>
      <p:bldP spid="29" grpId="4"/>
      <p:bldP spid="29" grpId="5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 animBg="1"/>
      <p:bldP spid="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noitacilpitluM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2387"/>
            <a:ext cx="4495800" cy="42345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divisor &lt;&lt;= n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(bits in dividend)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remainder = dividend</a:t>
            </a:r>
          </a:p>
          <a:p>
            <a:pPr marL="0" indent="0"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quot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(n bits in dividend)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divisor &gt;&gt;= 1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(divisor &gt; remainder)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quot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&lt;&lt;= 1;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}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remainder -= divisor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quot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quot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&lt;&lt; 1) | 1;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08214" y="5296960"/>
            <a:ext cx="2133600" cy="304271"/>
          </a:xfrm>
        </p:spPr>
        <p:txBody>
          <a:bodyPr/>
          <a:lstStyle/>
          <a:p>
            <a:fld id="{3552B95B-556F-44BD-91A5-D80C1B9E2BB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969082"/>
              </p:ext>
            </p:extLst>
          </p:nvPr>
        </p:nvGraphicFramePr>
        <p:xfrm>
          <a:off x="4419600" y="4018929"/>
          <a:ext cx="4648200" cy="51816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  <a:gridCol w="1312656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582944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952649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11045" y="2515638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-1010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69265"/>
              </p:ext>
            </p:extLst>
          </p:nvPr>
        </p:nvGraphicFramePr>
        <p:xfrm>
          <a:off x="4419600" y="571500"/>
          <a:ext cx="4648200" cy="3708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Remainder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Quotient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4629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667326"/>
              </p:ext>
            </p:extLst>
          </p:nvPr>
        </p:nvGraphicFramePr>
        <p:xfrm>
          <a:off x="4419600" y="946843"/>
          <a:ext cx="46482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8100" y="571500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let's do </a:t>
            </a:r>
            <a:r>
              <a:rPr lang="en-US" sz="2200" b="1" dirty="0"/>
              <a:t>11 ÷ 5</a:t>
            </a:r>
            <a:r>
              <a:rPr lang="en-US" sz="2200" dirty="0"/>
              <a:t>.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496971"/>
              </p:ext>
            </p:extLst>
          </p:nvPr>
        </p:nvGraphicFramePr>
        <p:xfrm>
          <a:off x="4419600" y="1465717"/>
          <a:ext cx="17526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879996"/>
              </p:ext>
            </p:extLst>
          </p:nvPr>
        </p:nvGraphicFramePr>
        <p:xfrm>
          <a:off x="6172200" y="1465717"/>
          <a:ext cx="28956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321152"/>
              </p:ext>
            </p:extLst>
          </p:nvPr>
        </p:nvGraphicFramePr>
        <p:xfrm>
          <a:off x="4419600" y="1983877"/>
          <a:ext cx="17526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913939"/>
              </p:ext>
            </p:extLst>
          </p:nvPr>
        </p:nvGraphicFramePr>
        <p:xfrm>
          <a:off x="6172200" y="1983877"/>
          <a:ext cx="28956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66255"/>
              </p:ext>
            </p:extLst>
          </p:nvPr>
        </p:nvGraphicFramePr>
        <p:xfrm>
          <a:off x="4419277" y="2502037"/>
          <a:ext cx="17526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234810"/>
              </p:ext>
            </p:extLst>
          </p:nvPr>
        </p:nvGraphicFramePr>
        <p:xfrm>
          <a:off x="6172200" y="2992394"/>
          <a:ext cx="28956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23927"/>
              </p:ext>
            </p:extLst>
          </p:nvPr>
        </p:nvGraphicFramePr>
        <p:xfrm>
          <a:off x="4419277" y="3492554"/>
          <a:ext cx="17526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421389"/>
              </p:ext>
            </p:extLst>
          </p:nvPr>
        </p:nvGraphicFramePr>
        <p:xfrm>
          <a:off x="6171877" y="3500769"/>
          <a:ext cx="28956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2680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95D0A-A2D8-E549-BEEA-2F305E7C3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20566-FAD5-FA43-AD0F-1AA2D5BF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labs 7 and 8 have been pushed back a week – they were honestly due a little too soon due to the way the lectures worked out this term</a:t>
            </a:r>
          </a:p>
          <a:p>
            <a:r>
              <a:rPr lang="en-US" dirty="0"/>
              <a:t>lab 3 will be re-</a:t>
            </a:r>
            <a:r>
              <a:rPr lang="en-US" dirty="0" err="1"/>
              <a:t>submittable</a:t>
            </a:r>
            <a:r>
              <a:rPr lang="en-US" dirty="0"/>
              <a:t> until the end of this week</a:t>
            </a:r>
          </a:p>
          <a:p>
            <a:r>
              <a:rPr lang="en-US" dirty="0"/>
              <a:t>now get ready to have your brains melt out of your ears!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8E273-7B7B-884C-BC3D-BF705571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1BE4D-1ED6-BB45-ACF0-95428292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5542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Fast…. division? Or not?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let's say we try to speed up division like multiplication.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1049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  1011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÷</a:t>
            </a:r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54196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1011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÷</a:t>
            </a:r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000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394596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1011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÷</a:t>
            </a:r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3034996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 1011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÷</a:t>
            </a:r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3675396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  1011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÷</a:t>
            </a:r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  <a:endParaRPr lang="en-US" sz="3600" b="1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9600" y="1734573"/>
            <a:ext cx="104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= 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49600" y="2374973"/>
            <a:ext cx="104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=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49600" y="3015373"/>
            <a:ext cx="210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= 1 R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49600" y="3655773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= 1 R 110??</a:t>
            </a:r>
            <a:endParaRPr lang="en-US" sz="3600" b="1" dirty="0">
              <a:solidFill>
                <a:srgbClr val="7030A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1029" y="876300"/>
            <a:ext cx="42300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what's the difference between </a:t>
            </a:r>
            <a:r>
              <a:rPr lang="en-US" sz="2200" b="1" dirty="0"/>
              <a:t>addition and subtraction?</a:t>
            </a:r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4456727" y="1664613"/>
            <a:ext cx="44586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subtraction is </a:t>
            </a:r>
            <a:r>
              <a:rPr lang="en-US" sz="2200" b="1" i="1" dirty="0">
                <a:solidFill>
                  <a:srgbClr val="FF0000"/>
                </a:solidFill>
              </a:rPr>
              <a:t>not</a:t>
            </a:r>
            <a:r>
              <a:rPr lang="en-US" sz="2200" b="1" dirty="0">
                <a:solidFill>
                  <a:srgbClr val="FF0000"/>
                </a:solidFill>
              </a:rPr>
              <a:t> commutative </a:t>
            </a:r>
            <a:r>
              <a:rPr lang="en-US" sz="2200" b="1" i="1" dirty="0">
                <a:solidFill>
                  <a:srgbClr val="FF0000"/>
                </a:solidFill>
              </a:rPr>
              <a:t>or</a:t>
            </a:r>
            <a:r>
              <a:rPr lang="en-US" sz="2200" b="1" dirty="0">
                <a:solidFill>
                  <a:srgbClr val="FF0000"/>
                </a:solidFill>
              </a:rPr>
              <a:t> associative.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16198" y="4461794"/>
            <a:ext cx="2870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</a:t>
            </a:r>
            <a:r>
              <a:rPr lang="en-US" sz="2200" i="1" dirty="0"/>
              <a:t>cannot know the answer to this step</a:t>
            </a:r>
            <a:r>
              <a:rPr lang="mr-IN" sz="2200" i="1" dirty="0"/>
              <a:t>…</a:t>
            </a:r>
            <a:r>
              <a:rPr lang="en-US" sz="2200" i="1" dirty="0"/>
              <a:t> </a:t>
            </a:r>
            <a:endParaRPr lang="en-US" sz="22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940301" y="4192115"/>
            <a:ext cx="0" cy="3417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581400" y="3675396"/>
            <a:ext cx="2514600" cy="5167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57800" y="4806251"/>
            <a:ext cx="36322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200" dirty="0"/>
              <a:t>…</a:t>
            </a:r>
            <a:r>
              <a:rPr lang="en-US" sz="2200" dirty="0"/>
              <a:t>until we know the answer to the </a:t>
            </a:r>
            <a:r>
              <a:rPr lang="en-US" sz="2200" i="1" dirty="0"/>
              <a:t>previous one.</a:t>
            </a:r>
            <a:endParaRPr lang="en-US" sz="2200" dirty="0"/>
          </a:p>
        </p:txBody>
      </p:sp>
      <p:cxnSp>
        <p:nvCxnSpPr>
          <p:cNvPr id="28" name="Curved Connector 27"/>
          <p:cNvCxnSpPr>
            <a:stCxn id="26" idx="0"/>
            <a:endCxn id="16" idx="3"/>
          </p:cNvCxnSpPr>
          <p:nvPr/>
        </p:nvCxnSpPr>
        <p:spPr>
          <a:xfrm rot="16200000" flipV="1">
            <a:off x="5431995" y="3164344"/>
            <a:ext cx="1467712" cy="1816101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865730" y="2382185"/>
            <a:ext cx="3640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are </a:t>
            </a:r>
            <a:r>
              <a:rPr lang="en-US" sz="2200" i="1" dirty="0"/>
              <a:t>not free </a:t>
            </a:r>
            <a:r>
              <a:rPr lang="en-US" sz="2200" dirty="0"/>
              <a:t>to reorder the subtractions!</a:t>
            </a:r>
          </a:p>
        </p:txBody>
      </p:sp>
    </p:spTree>
    <p:extLst>
      <p:ext uri="{BB962C8B-B14F-4D97-AF65-F5344CB8AC3E}">
        <p14:creationId xmlns:p14="http://schemas.microsoft.com/office/powerpoint/2010/main" val="878862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5" grpId="0" animBg="1"/>
      <p:bldP spid="26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is fundamentally slower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each step depends on the previous one.</a:t>
            </a:r>
          </a:p>
          <a:p>
            <a:r>
              <a:rPr lang="en-US" dirty="0"/>
              <a:t>we </a:t>
            </a:r>
            <a:r>
              <a:rPr lang="en-US" i="1" dirty="0"/>
              <a:t>cannot</a:t>
            </a:r>
            <a:r>
              <a:rPr lang="en-US" dirty="0"/>
              <a:t> split it up into </a:t>
            </a:r>
            <a:r>
              <a:rPr lang="en-US" dirty="0" err="1"/>
              <a:t>subproblems</a:t>
            </a:r>
            <a:r>
              <a:rPr lang="en-US" dirty="0"/>
              <a:t> like with multiplication.</a:t>
            </a:r>
          </a:p>
          <a:p>
            <a:r>
              <a:rPr lang="en-US" dirty="0"/>
              <a:t>the only way to make division </a:t>
            </a:r>
            <a:r>
              <a:rPr lang="en-US" i="1" dirty="0"/>
              <a:t>slightly </a:t>
            </a:r>
            <a:r>
              <a:rPr lang="en-US" dirty="0"/>
              <a:t>faster is to </a:t>
            </a:r>
            <a:r>
              <a:rPr lang="en-US" b="1" dirty="0"/>
              <a:t>guess.</a:t>
            </a:r>
          </a:p>
          <a:p>
            <a:pPr lvl="1"/>
            <a:r>
              <a:rPr lang="en-US" dirty="0"/>
              <a:t>SRT Division is a way of predicting quotient bits based on the next few bits of the dividend and divisor</a:t>
            </a:r>
          </a:p>
          <a:p>
            <a:pPr lvl="1"/>
            <a:r>
              <a:rPr lang="en-US" dirty="0"/>
              <a:t>but it can </a:t>
            </a:r>
            <a:r>
              <a:rPr lang="en-US" b="1" dirty="0"/>
              <a:t>make mistakes</a:t>
            </a:r>
            <a:r>
              <a:rPr lang="en-US" dirty="0"/>
              <a:t> and they have to be corrected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it is still a linear time algorithm, just with a smaller constant</a:t>
            </a:r>
          </a:p>
          <a:p>
            <a:pPr lvl="1"/>
            <a:r>
              <a:rPr lang="en-US" dirty="0"/>
              <a:t>the original Pentium CPU in 1994 </a:t>
            </a:r>
            <a:r>
              <a:rPr lang="en-US" b="1" dirty="0"/>
              <a:t>messed this up</a:t>
            </a:r>
          </a:p>
          <a:p>
            <a:pPr lvl="2"/>
            <a:r>
              <a:rPr lang="en-US" dirty="0"/>
              <a:t>and Intel pretended everything was OK</a:t>
            </a:r>
          </a:p>
          <a:p>
            <a:pPr lvl="2"/>
            <a:r>
              <a:rPr lang="en-US" dirty="0"/>
              <a:t>and people got mad</a:t>
            </a:r>
          </a:p>
          <a:p>
            <a:pPr lvl="2"/>
            <a:r>
              <a:rPr lang="en-US" dirty="0"/>
              <a:t>and they had to recall millions of them</a:t>
            </a:r>
          </a:p>
          <a:p>
            <a:pPr lvl="2"/>
            <a:r>
              <a:rPr lang="en-US" dirty="0"/>
              <a:t>and Intel lost half a billion dollars</a:t>
            </a:r>
          </a:p>
          <a:p>
            <a:pPr lvl="3"/>
            <a:r>
              <a:rPr lang="en-US" dirty="0"/>
              <a:t>lol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5675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937F5-79C8-634E-A5C0-900EC75E0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A5DF1-C00D-634B-AC3F-20951BFEE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multiplication and division actually have </a:t>
            </a:r>
            <a:r>
              <a:rPr lang="en-US" b="1" dirty="0"/>
              <a:t>a lot in common.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B8C6B0-2CB1-8645-A9FA-BEDCDC8BE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F148D-56F3-BD4A-B375-04B6D23F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42CA67-5485-E84D-A459-BA2D0CF744AD}"/>
              </a:ext>
            </a:extLst>
          </p:cNvPr>
          <p:cNvSpPr txBox="1">
            <a:spLocks/>
          </p:cNvSpPr>
          <p:nvPr/>
        </p:nvSpPr>
        <p:spPr>
          <a:xfrm>
            <a:off x="304800" y="1002387"/>
            <a:ext cx="4495800" cy="4234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divisor &lt;&lt;= n 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(bits in dividend)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remainder = dividend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quot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(n bits in dividend) {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divisor &gt;&gt;=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(divisor &gt; remainder) {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quot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&lt;&lt;=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}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remainder -= divisor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quot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quot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 |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38C4E4C-BC3A-2D4B-A57F-795B74254F69}"/>
              </a:ext>
            </a:extLst>
          </p:cNvPr>
          <p:cNvGrpSpPr/>
          <p:nvPr/>
        </p:nvGrpSpPr>
        <p:grpSpPr>
          <a:xfrm>
            <a:off x="4531077" y="1943100"/>
            <a:ext cx="3690328" cy="430887"/>
            <a:chOff x="4742471" y="1295400"/>
            <a:chExt cx="4040037" cy="4308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58D49C4-C814-564D-A377-E4967523F3BD}"/>
                </a:ext>
              </a:extLst>
            </p:cNvPr>
            <p:cNvSpPr txBox="1"/>
            <p:nvPr/>
          </p:nvSpPr>
          <p:spPr>
            <a:xfrm>
              <a:off x="5454638" y="1295400"/>
              <a:ext cx="33278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another loop</a:t>
              </a:r>
              <a:r>
                <a:rPr lang="mr-IN" sz="2200" dirty="0"/>
                <a:t>…</a:t>
              </a:r>
              <a:endParaRPr lang="en-US" sz="2200" b="1" dirty="0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694D755-2F35-914E-8938-FFC5E8E4C24E}"/>
                </a:ext>
              </a:extLst>
            </p:cNvPr>
            <p:cNvCxnSpPr/>
            <p:nvPr/>
          </p:nvCxnSpPr>
          <p:spPr>
            <a:xfrm flipH="1">
              <a:off x="4742471" y="1544141"/>
              <a:ext cx="645742" cy="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251A3F-02BE-3348-B580-8B2C7D01093B}"/>
              </a:ext>
            </a:extLst>
          </p:cNvPr>
          <p:cNvGrpSpPr/>
          <p:nvPr/>
        </p:nvGrpSpPr>
        <p:grpSpPr>
          <a:xfrm>
            <a:off x="4683477" y="2693843"/>
            <a:ext cx="3690329" cy="430887"/>
            <a:chOff x="4742471" y="1295400"/>
            <a:chExt cx="4040038" cy="43088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F1D60DB-DF34-D64F-AA1C-00E47E8EB8E3}"/>
                </a:ext>
              </a:extLst>
            </p:cNvPr>
            <p:cNvSpPr txBox="1"/>
            <p:nvPr/>
          </p:nvSpPr>
          <p:spPr>
            <a:xfrm>
              <a:off x="5454638" y="1295400"/>
              <a:ext cx="332787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another </a:t>
              </a:r>
              <a:r>
                <a:rPr lang="en-US" sz="2200" b="1" dirty="0"/>
                <a:t>if-else</a:t>
              </a:r>
              <a:r>
                <a:rPr lang="mr-IN" sz="2200" dirty="0"/>
                <a:t>…</a:t>
              </a:r>
              <a:endParaRPr lang="en-US" sz="2200" b="1" dirty="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BA2A895-037B-0347-9D61-E9F4432F9B37}"/>
                </a:ext>
              </a:extLst>
            </p:cNvPr>
            <p:cNvCxnSpPr/>
            <p:nvPr/>
          </p:nvCxnSpPr>
          <p:spPr>
            <a:xfrm flipH="1">
              <a:off x="4742471" y="1544141"/>
              <a:ext cx="645742" cy="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364F28D-AA6F-7949-BC87-9FD8819B39DD}"/>
              </a:ext>
            </a:extLst>
          </p:cNvPr>
          <p:cNvGrpSpPr/>
          <p:nvPr/>
        </p:nvGrpSpPr>
        <p:grpSpPr>
          <a:xfrm>
            <a:off x="4302477" y="3688676"/>
            <a:ext cx="4223728" cy="430887"/>
            <a:chOff x="4742471" y="1299633"/>
            <a:chExt cx="4623984" cy="43088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CE98356-2862-EF4F-946F-69B98963065E}"/>
                </a:ext>
              </a:extLst>
            </p:cNvPr>
            <p:cNvSpPr txBox="1"/>
            <p:nvPr/>
          </p:nvSpPr>
          <p:spPr>
            <a:xfrm>
              <a:off x="5454640" y="1299633"/>
              <a:ext cx="391181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/>
                <a:t>subtraction </a:t>
              </a:r>
              <a:r>
                <a:rPr lang="en-US" sz="2200" dirty="0"/>
                <a:t>and </a:t>
              </a:r>
              <a:r>
                <a:rPr lang="en-US" sz="2200" b="1" dirty="0"/>
                <a:t>shifting</a:t>
              </a:r>
              <a:r>
                <a:rPr lang="mr-IN" sz="2200" b="1" dirty="0"/>
                <a:t>…</a:t>
              </a:r>
              <a:endParaRPr lang="en-US" sz="2200" b="1" dirty="0"/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CE67EB9-EAB5-524C-B14A-088C8AB1275C}"/>
                </a:ext>
              </a:extLst>
            </p:cNvPr>
            <p:cNvCxnSpPr/>
            <p:nvPr/>
          </p:nvCxnSpPr>
          <p:spPr>
            <a:xfrm flipH="1">
              <a:off x="4742471" y="1544141"/>
              <a:ext cx="645742" cy="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99E6FB8-B044-5D41-B6A7-5E11138BB7E8}"/>
              </a:ext>
            </a:extLst>
          </p:cNvPr>
          <p:cNvGrpSpPr/>
          <p:nvPr/>
        </p:nvGrpSpPr>
        <p:grpSpPr>
          <a:xfrm>
            <a:off x="4531077" y="1148413"/>
            <a:ext cx="3690329" cy="430887"/>
            <a:chOff x="4742471" y="1295400"/>
            <a:chExt cx="4040038" cy="4308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C6410B0-5758-CC4A-BA1B-B9DACDC63F4C}"/>
                </a:ext>
              </a:extLst>
            </p:cNvPr>
            <p:cNvSpPr txBox="1"/>
            <p:nvPr/>
          </p:nvSpPr>
          <p:spPr>
            <a:xfrm>
              <a:off x="5454640" y="1295400"/>
              <a:ext cx="332786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three variables…</a:t>
              </a:r>
              <a:endParaRPr lang="en-US" sz="2200" b="1" dirty="0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FE8F82D-5D62-6148-BB80-192D7AEDFAE5}"/>
                </a:ext>
              </a:extLst>
            </p:cNvPr>
            <p:cNvCxnSpPr/>
            <p:nvPr/>
          </p:nvCxnSpPr>
          <p:spPr>
            <a:xfrm flipH="1">
              <a:off x="4742471" y="1544141"/>
              <a:ext cx="645742" cy="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0969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Feels pretty familiar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813838"/>
          </a:xfrm>
        </p:spPr>
        <p:txBody>
          <a:bodyPr/>
          <a:lstStyle/>
          <a:p>
            <a:r>
              <a:rPr lang="en-US" dirty="0"/>
              <a:t>we've got 3 variables (+1 for a loop counter)</a:t>
            </a:r>
          </a:p>
          <a:p>
            <a:r>
              <a:rPr lang="en-US" dirty="0"/>
              <a:t>we're doing 2 </a:t>
            </a:r>
            <a:r>
              <a:rPr lang="en-US" b="1" dirty="0"/>
              <a:t>shifts</a:t>
            </a:r>
            <a:r>
              <a:rPr lang="en-US" dirty="0"/>
              <a:t> and (maybe) a </a:t>
            </a:r>
            <a:r>
              <a:rPr lang="en-US" b="1" dirty="0"/>
              <a:t>subtract</a:t>
            </a:r>
            <a:r>
              <a:rPr lang="en-US" dirty="0"/>
              <a:t> on each loop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1623727"/>
            <a:ext cx="3200400" cy="1189261"/>
            <a:chOff x="1220467" y="1866900"/>
            <a:chExt cx="4265933" cy="1585210"/>
          </a:xfrm>
        </p:grpSpPr>
        <p:sp>
          <p:nvSpPr>
            <p:cNvPr id="9" name="Trapezoid 8"/>
            <p:cNvSpPr/>
            <p:nvPr/>
          </p:nvSpPr>
          <p:spPr>
            <a:xfrm rot="5400000">
              <a:off x="2178220" y="2277262"/>
              <a:ext cx="1142998" cy="1142998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16"/>
            <p:cNvSpPr/>
            <p:nvPr/>
          </p:nvSpPr>
          <p:spPr>
            <a:xfrm>
              <a:off x="4944985" y="1866903"/>
              <a:ext cx="541415" cy="996039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6"/>
            <p:cNvSpPr/>
            <p:nvPr/>
          </p:nvSpPr>
          <p:spPr>
            <a:xfrm rot="10800000">
              <a:off x="1636802" y="1866900"/>
              <a:ext cx="541415" cy="746916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057400" y="1866900"/>
              <a:ext cx="30830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321218" y="2835866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169976" y="2387373"/>
              <a:ext cx="1151466" cy="861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&gt;&gt;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681194" y="3137055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20467" y="2836740"/>
              <a:ext cx="488781" cy="615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0F9C303-1B37-E74E-8C99-6FC9B1E99775}"/>
              </a:ext>
            </a:extLst>
          </p:cNvPr>
          <p:cNvGrpSpPr/>
          <p:nvPr/>
        </p:nvGrpSpPr>
        <p:grpSpPr>
          <a:xfrm>
            <a:off x="1585665" y="2122000"/>
            <a:ext cx="2028830" cy="1241531"/>
            <a:chOff x="1585665" y="2122000"/>
            <a:chExt cx="2028830" cy="1241531"/>
          </a:xfrm>
        </p:grpSpPr>
        <p:grpSp>
          <p:nvGrpSpPr>
            <p:cNvPr id="7" name="Group 6"/>
            <p:cNvGrpSpPr/>
            <p:nvPr/>
          </p:nvGrpSpPr>
          <p:grpSpPr>
            <a:xfrm>
              <a:off x="2171327" y="2122000"/>
              <a:ext cx="857505" cy="857503"/>
              <a:chOff x="3505199" y="1866900"/>
              <a:chExt cx="1447802" cy="14478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505200" y="1866900"/>
                <a:ext cx="1447800" cy="1447800"/>
                <a:chOff x="3962400" y="1333500"/>
                <a:chExt cx="762000" cy="762000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3962400" y="1333500"/>
                  <a:ext cx="762000" cy="762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Isosceles Triangle 6"/>
                <p:cNvSpPr/>
                <p:nvPr/>
              </p:nvSpPr>
              <p:spPr>
                <a:xfrm rot="5400000">
                  <a:off x="3930122" y="1833246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3505199" y="1959713"/>
                <a:ext cx="631154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D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13728" y="1964791"/>
                <a:ext cx="639273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/>
                  <a:t>Q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585665" y="2932644"/>
              <a:ext cx="20288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divisor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8600" y="3470449"/>
            <a:ext cx="3200400" cy="1189261"/>
            <a:chOff x="1220467" y="1866900"/>
            <a:chExt cx="4265933" cy="1585210"/>
          </a:xfrm>
        </p:grpSpPr>
        <p:sp>
          <p:nvSpPr>
            <p:cNvPr id="29" name="Trapezoid 28"/>
            <p:cNvSpPr/>
            <p:nvPr/>
          </p:nvSpPr>
          <p:spPr>
            <a:xfrm rot="5400000">
              <a:off x="2178220" y="2277262"/>
              <a:ext cx="1142998" cy="1142998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16"/>
            <p:cNvSpPr/>
            <p:nvPr/>
          </p:nvSpPr>
          <p:spPr>
            <a:xfrm>
              <a:off x="4944985" y="1866902"/>
              <a:ext cx="541415" cy="996038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16"/>
            <p:cNvSpPr/>
            <p:nvPr/>
          </p:nvSpPr>
          <p:spPr>
            <a:xfrm rot="10800000">
              <a:off x="1636802" y="1866900"/>
              <a:ext cx="541415" cy="746916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057400" y="1866900"/>
              <a:ext cx="30830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321218" y="2835866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169976" y="2387373"/>
              <a:ext cx="1151466" cy="861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&lt;&lt;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81194" y="3137055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220467" y="2836740"/>
              <a:ext cx="488781" cy="615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B5E4B6-3F9B-EB43-9F20-68B879AFBFC7}"/>
              </a:ext>
            </a:extLst>
          </p:cNvPr>
          <p:cNvGrpSpPr/>
          <p:nvPr/>
        </p:nvGrpSpPr>
        <p:grpSpPr>
          <a:xfrm>
            <a:off x="1585665" y="3968722"/>
            <a:ext cx="2028830" cy="1258955"/>
            <a:chOff x="1585665" y="3968722"/>
            <a:chExt cx="2028830" cy="1258955"/>
          </a:xfrm>
        </p:grpSpPr>
        <p:grpSp>
          <p:nvGrpSpPr>
            <p:cNvPr id="26" name="Group 25"/>
            <p:cNvGrpSpPr/>
            <p:nvPr/>
          </p:nvGrpSpPr>
          <p:grpSpPr>
            <a:xfrm>
              <a:off x="2171327" y="3968722"/>
              <a:ext cx="857505" cy="857503"/>
              <a:chOff x="3505199" y="1866900"/>
              <a:chExt cx="1447802" cy="14478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3505200" y="1866900"/>
                <a:ext cx="1447800" cy="1447800"/>
                <a:chOff x="3962400" y="1333500"/>
                <a:chExt cx="762000" cy="762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962400" y="1333500"/>
                  <a:ext cx="762000" cy="762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Isosceles Triangle 6"/>
                <p:cNvSpPr/>
                <p:nvPr/>
              </p:nvSpPr>
              <p:spPr>
                <a:xfrm rot="5400000">
                  <a:off x="3930122" y="1833246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3505199" y="1959713"/>
                <a:ext cx="631154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D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313728" y="1964791"/>
                <a:ext cx="639273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/>
                  <a:t>Q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585665" y="4796790"/>
              <a:ext cx="20288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quotient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396637" y="1416059"/>
            <a:ext cx="3206146" cy="1165366"/>
            <a:chOff x="1212808" y="1866900"/>
            <a:chExt cx="4273592" cy="1553360"/>
          </a:xfrm>
        </p:grpSpPr>
        <p:sp>
          <p:nvSpPr>
            <p:cNvPr id="46" name="Trapezoid 45"/>
            <p:cNvSpPr/>
            <p:nvPr/>
          </p:nvSpPr>
          <p:spPr>
            <a:xfrm rot="5400000">
              <a:off x="2178220" y="2277262"/>
              <a:ext cx="1142998" cy="1142998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16"/>
            <p:cNvSpPr/>
            <p:nvPr/>
          </p:nvSpPr>
          <p:spPr>
            <a:xfrm>
              <a:off x="4944985" y="1866902"/>
              <a:ext cx="541415" cy="996038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16"/>
            <p:cNvSpPr/>
            <p:nvPr/>
          </p:nvSpPr>
          <p:spPr>
            <a:xfrm rot="10800000">
              <a:off x="1636802" y="1866900"/>
              <a:ext cx="541415" cy="746916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2057400" y="1866900"/>
              <a:ext cx="308303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321218" y="2835866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169976" y="2387373"/>
              <a:ext cx="1151466" cy="861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-</a:t>
              </a: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V="1">
              <a:off x="1212808" y="3137055"/>
              <a:ext cx="957168" cy="60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E40801-26FD-D249-8458-9EDD279ADF08}"/>
              </a:ext>
            </a:extLst>
          </p:cNvPr>
          <p:cNvGrpSpPr/>
          <p:nvPr/>
        </p:nvGrpSpPr>
        <p:grpSpPr>
          <a:xfrm>
            <a:off x="4759448" y="1914332"/>
            <a:ext cx="2028830" cy="1265468"/>
            <a:chOff x="4759448" y="1914332"/>
            <a:chExt cx="2028830" cy="1265468"/>
          </a:xfrm>
        </p:grpSpPr>
        <p:grpSp>
          <p:nvGrpSpPr>
            <p:cNvPr id="43" name="Group 42"/>
            <p:cNvGrpSpPr/>
            <p:nvPr/>
          </p:nvGrpSpPr>
          <p:grpSpPr>
            <a:xfrm>
              <a:off x="5345110" y="1914332"/>
              <a:ext cx="857505" cy="857503"/>
              <a:chOff x="3505199" y="1866900"/>
              <a:chExt cx="1447802" cy="1447800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3505200" y="1866900"/>
                <a:ext cx="1447800" cy="1447800"/>
                <a:chOff x="3962400" y="1333500"/>
                <a:chExt cx="762000" cy="762000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3962400" y="1333500"/>
                  <a:ext cx="762000" cy="762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Isosceles Triangle 6"/>
                <p:cNvSpPr/>
                <p:nvPr/>
              </p:nvSpPr>
              <p:spPr>
                <a:xfrm rot="5400000">
                  <a:off x="3930122" y="1833246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</p:grpSp>
          <p:sp>
            <p:nvSpPr>
              <p:cNvPr id="55" name="TextBox 54"/>
              <p:cNvSpPr txBox="1"/>
              <p:nvPr/>
            </p:nvSpPr>
            <p:spPr>
              <a:xfrm>
                <a:off x="3505199" y="1959713"/>
                <a:ext cx="631154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D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313728" y="1964791"/>
                <a:ext cx="639273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/>
                  <a:t>Q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4759448" y="2748913"/>
              <a:ext cx="20288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remainder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614495" y="3488114"/>
            <a:ext cx="3200400" cy="1189261"/>
            <a:chOff x="1220467" y="1866900"/>
            <a:chExt cx="4265933" cy="1585210"/>
          </a:xfrm>
        </p:grpSpPr>
        <p:sp>
          <p:nvSpPr>
            <p:cNvPr id="65" name="Trapezoid 64"/>
            <p:cNvSpPr/>
            <p:nvPr/>
          </p:nvSpPr>
          <p:spPr>
            <a:xfrm rot="5400000">
              <a:off x="2178220" y="2277262"/>
              <a:ext cx="1142998" cy="1142998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16"/>
            <p:cNvSpPr/>
            <p:nvPr/>
          </p:nvSpPr>
          <p:spPr>
            <a:xfrm>
              <a:off x="4944985" y="1866902"/>
              <a:ext cx="541415" cy="996038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16"/>
            <p:cNvSpPr/>
            <p:nvPr/>
          </p:nvSpPr>
          <p:spPr>
            <a:xfrm rot="10800000">
              <a:off x="1636802" y="1866900"/>
              <a:ext cx="541415" cy="746916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2057400" y="1866900"/>
              <a:ext cx="30830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321218" y="2835866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2169976" y="2387373"/>
              <a:ext cx="1151466" cy="861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+</a:t>
              </a:r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681194" y="3137055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1220467" y="2836740"/>
              <a:ext cx="488781" cy="615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482FA64-A6A9-5B48-B2BD-456FF563B00E}"/>
              </a:ext>
            </a:extLst>
          </p:cNvPr>
          <p:cNvGrpSpPr/>
          <p:nvPr/>
        </p:nvGrpSpPr>
        <p:grpSpPr>
          <a:xfrm>
            <a:off x="4971560" y="3986387"/>
            <a:ext cx="2028830" cy="1258955"/>
            <a:chOff x="4971560" y="3986387"/>
            <a:chExt cx="2028830" cy="1258955"/>
          </a:xfrm>
        </p:grpSpPr>
        <p:grpSp>
          <p:nvGrpSpPr>
            <p:cNvPr id="62" name="Group 61"/>
            <p:cNvGrpSpPr/>
            <p:nvPr/>
          </p:nvGrpSpPr>
          <p:grpSpPr>
            <a:xfrm>
              <a:off x="5557222" y="3986387"/>
              <a:ext cx="857505" cy="857503"/>
              <a:chOff x="3505199" y="1866900"/>
              <a:chExt cx="1447802" cy="1447800"/>
            </a:xfrm>
          </p:grpSpPr>
          <p:grpSp>
            <p:nvGrpSpPr>
              <p:cNvPr id="73" name="Group 72"/>
              <p:cNvGrpSpPr/>
              <p:nvPr/>
            </p:nvGrpSpPr>
            <p:grpSpPr>
              <a:xfrm>
                <a:off x="3505200" y="1866900"/>
                <a:ext cx="1447800" cy="1447800"/>
                <a:chOff x="3962400" y="1333500"/>
                <a:chExt cx="762000" cy="762000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3962400" y="1333500"/>
                  <a:ext cx="762000" cy="762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Isosceles Triangle 6"/>
                <p:cNvSpPr/>
                <p:nvPr/>
              </p:nvSpPr>
              <p:spPr>
                <a:xfrm rot="5400000">
                  <a:off x="3930122" y="1833246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</p:grpSp>
          <p:sp>
            <p:nvSpPr>
              <p:cNvPr id="74" name="TextBox 73"/>
              <p:cNvSpPr txBox="1"/>
              <p:nvPr/>
            </p:nvSpPr>
            <p:spPr>
              <a:xfrm>
                <a:off x="3505199" y="1959713"/>
                <a:ext cx="631154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D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313728" y="1964791"/>
                <a:ext cx="639273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/>
                  <a:t>Q</a:t>
                </a: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4971560" y="4814455"/>
              <a:ext cx="20288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loop step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6714356" y="1397266"/>
            <a:ext cx="23116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/>
              <a:t>kindaaa</a:t>
            </a:r>
            <a:r>
              <a:rPr lang="mr-IN" sz="2200" dirty="0"/>
              <a:t>…</a:t>
            </a:r>
            <a:r>
              <a:rPr lang="en-US" sz="2200" dirty="0"/>
              <a:t>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93334" y="1969303"/>
            <a:ext cx="19719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how do we </a:t>
            </a:r>
            <a:r>
              <a:rPr lang="en-US" sz="2200" dirty="0"/>
              <a:t>"append a 0 or 1" to the quotient?</a:t>
            </a:r>
            <a:endParaRPr lang="en-US" sz="22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884230" y="3633131"/>
            <a:ext cx="19719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how do we know </a:t>
            </a:r>
            <a:r>
              <a:rPr lang="en-US" sz="2200" dirty="0"/>
              <a:t>when to start and stop?</a:t>
            </a:r>
            <a:endParaRPr lang="en-US" sz="2200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9C2ACF06-77F4-164B-B6F8-49DE690A201F}"/>
              </a:ext>
            </a:extLst>
          </p:cNvPr>
          <p:cNvSpPr txBox="1"/>
          <p:nvPr/>
        </p:nvSpPr>
        <p:spPr>
          <a:xfrm>
            <a:off x="6326804" y="5155189"/>
            <a:ext cx="2451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see </a:t>
            </a:r>
            <a:r>
              <a:rPr lang="en-US" sz="2200" b="1" dirty="0"/>
              <a:t>div_4x4.circ!</a:t>
            </a:r>
          </a:p>
        </p:txBody>
      </p:sp>
    </p:spTree>
    <p:extLst>
      <p:ext uri="{BB962C8B-B14F-4D97-AF65-F5344CB8AC3E}">
        <p14:creationId xmlns:p14="http://schemas.microsoft.com/office/powerpoint/2010/main" val="2924414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8" grpId="0"/>
      <p:bldP spid="79" grpId="0"/>
      <p:bldP spid="80" grpId="0"/>
      <p:bldP spid="8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Signed division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7325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roads lead to Rome</a:t>
            </a:r>
            <a:r>
              <a:rPr lang="mr-IN" dirty="0"/>
              <a:t>…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, the Dividend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600199"/>
          </a:xfrm>
        </p:spPr>
        <p:txBody>
          <a:bodyPr/>
          <a:lstStyle/>
          <a:p>
            <a:r>
              <a:rPr lang="en-US" dirty="0"/>
              <a:t>you know the rules for doing signed multiplication.</a:t>
            </a:r>
          </a:p>
          <a:p>
            <a:r>
              <a:rPr lang="en-US" dirty="0"/>
              <a:t>but how exactly do the rules work when you have </a:t>
            </a:r>
            <a:r>
              <a:rPr lang="en-US" b="1" dirty="0"/>
              <a:t>two results?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1637" y="1710036"/>
            <a:ext cx="61891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/>
              <a:t>Dividend = (Divisor × Quotient) + Remainder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1230" y="1333500"/>
            <a:ext cx="38299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the four values are related as: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866104"/>
              </p:ext>
            </p:extLst>
          </p:nvPr>
        </p:nvGraphicFramePr>
        <p:xfrm>
          <a:off x="731392" y="2197715"/>
          <a:ext cx="1558544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8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If you do</a:t>
                      </a:r>
                      <a:r>
                        <a:rPr lang="mr-IN" sz="2000" dirty="0"/>
                        <a:t>…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7 / 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7 / 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-7 / 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-7 / 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8600" y="4593847"/>
            <a:ext cx="6033961" cy="3084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check out </a:t>
            </a:r>
            <a:r>
              <a:rPr lang="en-US" dirty="0">
                <a:hlinkClick r:id="rId3"/>
              </a:rPr>
              <a:t>https://en.wikipedia.org/wiki/Modulo_operation</a:t>
            </a:r>
            <a:r>
              <a:rPr lang="en-US" dirty="0"/>
              <a:t> for this travesty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2472036"/>
            <a:ext cx="30794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mathematicians</a:t>
            </a:r>
            <a:r>
              <a:rPr lang="en-US" sz="2200" dirty="0"/>
              <a:t> would expect the remainder to </a:t>
            </a:r>
            <a:r>
              <a:rPr lang="en-US" sz="2200" b="1" dirty="0"/>
              <a:t>always be positive, </a:t>
            </a:r>
            <a:r>
              <a:rPr lang="en-US" sz="2200" dirty="0"/>
              <a:t>so the last row would be </a:t>
            </a:r>
            <a:r>
              <a:rPr lang="en-US" sz="2200" b="1" dirty="0"/>
              <a:t>4 R 1!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1AFC7C-47BF-9146-8E2A-CFA105F4BE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09629"/>
              </p:ext>
            </p:extLst>
          </p:nvPr>
        </p:nvGraphicFramePr>
        <p:xfrm>
          <a:off x="2289936" y="2197715"/>
          <a:ext cx="1567434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7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Java says</a:t>
                      </a:r>
                      <a:r>
                        <a:rPr lang="mr-IN" sz="2000" dirty="0"/>
                        <a:t>…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3 R 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-3 R 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-3 R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3 R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AE403D5-EC1A-C341-A58C-E50AA7E94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165850"/>
              </p:ext>
            </p:extLst>
          </p:nvPr>
        </p:nvGraphicFramePr>
        <p:xfrm>
          <a:off x="3857370" y="2197715"/>
          <a:ext cx="1902397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2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Python says</a:t>
                      </a:r>
                      <a:r>
                        <a:rPr lang="mr-IN" sz="2000" dirty="0"/>
                        <a:t>…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3 R 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-4 R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charset="0"/>
                          <a:ea typeface="Consolas" charset="0"/>
                          <a:cs typeface="Consolas" charset="0"/>
                        </a:rPr>
                        <a:t>-4 R 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 3 R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292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Whaaaaaaaaaaaaaaaat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no, really, it's not well-defined. there's no "right" answer.</a:t>
            </a:r>
          </a:p>
          <a:p>
            <a:r>
              <a:rPr lang="en-US" b="1" dirty="0"/>
              <a:t>watch out for this.</a:t>
            </a:r>
          </a:p>
          <a:p>
            <a:pPr lvl="1"/>
            <a:r>
              <a:rPr lang="en-US" dirty="0"/>
              <a:t>I think I never really ran into it because most of the time, when you're dealing with modulo, you're dealing with positive values</a:t>
            </a:r>
            <a:endParaRPr lang="en-US" b="1" dirty="0"/>
          </a:p>
          <a:p>
            <a:pPr lvl="1"/>
            <a:r>
              <a:rPr lang="en-US" dirty="0"/>
              <a:t>and most languages I had used did </a:t>
            </a:r>
            <a:r>
              <a:rPr lang="en-US" b="1" dirty="0"/>
              <a:t>(-7 / 2)</a:t>
            </a:r>
            <a:r>
              <a:rPr lang="en-US" dirty="0"/>
              <a:t> as </a:t>
            </a:r>
            <a:r>
              <a:rPr lang="en-US" b="1" dirty="0"/>
              <a:t>-(7 / 2)</a:t>
            </a:r>
          </a:p>
          <a:p>
            <a:pPr lvl="2"/>
            <a:r>
              <a:rPr lang="en-US" dirty="0"/>
              <a:t>this is </a:t>
            </a:r>
            <a:r>
              <a:rPr lang="en-US" b="1" dirty="0"/>
              <a:t>truncated division</a:t>
            </a:r>
            <a:r>
              <a:rPr lang="en-US" dirty="0"/>
              <a:t> (rounds towards 0)</a:t>
            </a:r>
          </a:p>
          <a:p>
            <a:pPr lvl="1"/>
            <a:r>
              <a:rPr lang="en-US" dirty="0"/>
              <a:t>but then I tried it in Python and was totally confused</a:t>
            </a:r>
          </a:p>
          <a:p>
            <a:pPr lvl="2"/>
            <a:r>
              <a:rPr lang="en-US" dirty="0"/>
              <a:t>it uses </a:t>
            </a:r>
            <a:r>
              <a:rPr lang="en-US" b="1" dirty="0"/>
              <a:t>flooring division</a:t>
            </a:r>
            <a:r>
              <a:rPr lang="en-US" dirty="0"/>
              <a:t> (rounds towards -∞)</a:t>
            </a:r>
          </a:p>
          <a:p>
            <a:pPr lvl="1"/>
            <a:r>
              <a:rPr lang="en-US" dirty="0"/>
              <a:t>and mathematicians prefer </a:t>
            </a:r>
            <a:r>
              <a:rPr lang="en-US" b="1" dirty="0"/>
              <a:t>Euclidean division </a:t>
            </a:r>
            <a:r>
              <a:rPr lang="en-US" dirty="0"/>
              <a:t>(positive remainder)</a:t>
            </a:r>
          </a:p>
          <a:p>
            <a:r>
              <a:rPr lang="en-US" dirty="0"/>
              <a:t>remember how </a:t>
            </a:r>
            <a:r>
              <a:rPr lang="en-US" b="1" dirty="0"/>
              <a:t>arithmetic right shift</a:t>
            </a:r>
            <a:r>
              <a:rPr lang="en-US" dirty="0"/>
              <a:t> gave different answers than division for negative numbers?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in Java</a:t>
            </a:r>
            <a:r>
              <a:rPr lang="en-US" dirty="0"/>
              <a:t> </a:t>
            </a:r>
            <a:r>
              <a:rPr lang="en-US" b="1" dirty="0"/>
              <a:t>&gt;&gt;</a:t>
            </a:r>
            <a:r>
              <a:rPr lang="en-US" dirty="0"/>
              <a:t> does </a:t>
            </a:r>
            <a:r>
              <a:rPr lang="en-US" b="1" dirty="0"/>
              <a:t>flooring division </a:t>
            </a:r>
            <a:r>
              <a:rPr lang="en-US" dirty="0"/>
              <a:t>but </a:t>
            </a:r>
            <a:r>
              <a:rPr lang="en-US" b="1" dirty="0"/>
              <a:t>/</a:t>
            </a:r>
            <a:r>
              <a:rPr lang="en-US" dirty="0"/>
              <a:t> does </a:t>
            </a:r>
            <a:r>
              <a:rPr lang="en-US" b="1" dirty="0"/>
              <a:t>truncated division.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505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Multiplication with an FSM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4291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9A38-4027-C940-8D07-FDD856D7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techniques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3FD51-04D8-C74E-B625-E50D6CB87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last time we saw three different ways to multiply.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497E7-6548-4C4E-9CF6-5040B134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C4E03-1AB9-6B4C-B057-24518DCA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8303A6-1FDE-3C4C-BFB5-B71D21787DFA}"/>
              </a:ext>
            </a:extLst>
          </p:cNvPr>
          <p:cNvGrpSpPr/>
          <p:nvPr/>
        </p:nvGrpSpPr>
        <p:grpSpPr>
          <a:xfrm>
            <a:off x="5081048" y="995355"/>
            <a:ext cx="3266904" cy="1788375"/>
            <a:chOff x="304800" y="1333499"/>
            <a:chExt cx="4205604" cy="230224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C2D99E4-C72C-2B45-92F3-A641A5730D7A}"/>
                </a:ext>
              </a:extLst>
            </p:cNvPr>
            <p:cNvSpPr txBox="1"/>
            <p:nvPr/>
          </p:nvSpPr>
          <p:spPr>
            <a:xfrm>
              <a:off x="304800" y="1333500"/>
              <a:ext cx="623622" cy="435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PP</a:t>
              </a:r>
              <a:r>
                <a:rPr lang="en-US" sz="1600" b="1" baseline="-25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FE3E22C-A675-6141-AA2C-A264F02231D4}"/>
                </a:ext>
              </a:extLst>
            </p:cNvPr>
            <p:cNvSpPr txBox="1"/>
            <p:nvPr/>
          </p:nvSpPr>
          <p:spPr>
            <a:xfrm>
              <a:off x="816512" y="1333500"/>
              <a:ext cx="623622" cy="435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PP</a:t>
              </a:r>
              <a:r>
                <a:rPr lang="en-US" sz="1600" b="1" baseline="-25000" dirty="0">
                  <a:solidFill>
                    <a:schemeClr val="accent6">
                      <a:lumMod val="75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2507478-09B8-3942-AE84-052949658B6E}"/>
                </a:ext>
              </a:extLst>
            </p:cNvPr>
            <p:cNvSpPr txBox="1"/>
            <p:nvPr/>
          </p:nvSpPr>
          <p:spPr>
            <a:xfrm>
              <a:off x="1328223" y="1333500"/>
              <a:ext cx="623622" cy="435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C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PP</a:t>
              </a:r>
              <a:r>
                <a:rPr lang="en-US" sz="1600" b="1" baseline="-25000" dirty="0">
                  <a:solidFill>
                    <a:srgbClr val="FFC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3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412B146-43C2-854C-A052-7EDFD61A5273}"/>
                </a:ext>
              </a:extLst>
            </p:cNvPr>
            <p:cNvSpPr txBox="1"/>
            <p:nvPr/>
          </p:nvSpPr>
          <p:spPr>
            <a:xfrm>
              <a:off x="1839936" y="1333500"/>
              <a:ext cx="623622" cy="435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PP</a:t>
              </a:r>
              <a:r>
                <a:rPr lang="en-US" sz="1600" b="1" baseline="-25000" dirty="0">
                  <a:solidFill>
                    <a:srgbClr val="00B05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4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DCB9B21-5576-6E48-9971-129965075CDD}"/>
                </a:ext>
              </a:extLst>
            </p:cNvPr>
            <p:cNvSpPr txBox="1"/>
            <p:nvPr/>
          </p:nvSpPr>
          <p:spPr>
            <a:xfrm>
              <a:off x="2351648" y="1333499"/>
              <a:ext cx="623622" cy="435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00B0F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PP</a:t>
              </a:r>
              <a:r>
                <a:rPr lang="en-US" sz="1600" b="1" baseline="-25000" dirty="0">
                  <a:solidFill>
                    <a:srgbClr val="00B0F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5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A66A1EE-0840-F948-A3E6-A523F4357AC7}"/>
                </a:ext>
              </a:extLst>
            </p:cNvPr>
            <p:cNvSpPr txBox="1"/>
            <p:nvPr/>
          </p:nvSpPr>
          <p:spPr>
            <a:xfrm>
              <a:off x="2863360" y="1333499"/>
              <a:ext cx="623622" cy="435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0070C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PP</a:t>
              </a:r>
              <a:r>
                <a:rPr lang="en-US" sz="1600" b="1" baseline="-25000" dirty="0">
                  <a:solidFill>
                    <a:srgbClr val="0070C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714C90A-469F-B343-82D8-E1B407B04E71}"/>
                </a:ext>
              </a:extLst>
            </p:cNvPr>
            <p:cNvSpPr txBox="1"/>
            <p:nvPr/>
          </p:nvSpPr>
          <p:spPr>
            <a:xfrm>
              <a:off x="3375071" y="1333499"/>
              <a:ext cx="623622" cy="435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PP</a:t>
              </a:r>
              <a:r>
                <a:rPr lang="en-US" sz="1600" b="1" baseline="-25000" dirty="0">
                  <a:solidFill>
                    <a:srgbClr val="7030A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884171A-8583-8941-B3B7-196B51EE54BF}"/>
                </a:ext>
              </a:extLst>
            </p:cNvPr>
            <p:cNvSpPr txBox="1"/>
            <p:nvPr/>
          </p:nvSpPr>
          <p:spPr>
            <a:xfrm>
              <a:off x="3886782" y="1333499"/>
              <a:ext cx="623622" cy="4358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chemeClr val="accent6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PP</a:t>
              </a:r>
              <a:r>
                <a:rPr lang="en-US" sz="1600" b="1" baseline="-25000" dirty="0">
                  <a:solidFill>
                    <a:schemeClr val="accent6">
                      <a:lumMod val="5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94D9492-2A50-FC49-B68E-4B144B8A5144}"/>
                </a:ext>
              </a:extLst>
            </p:cNvPr>
            <p:cNvSpPr txBox="1"/>
            <p:nvPr/>
          </p:nvSpPr>
          <p:spPr>
            <a:xfrm>
              <a:off x="650409" y="1979380"/>
              <a:ext cx="419324" cy="515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000" b="1" baseline="-25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0A3C2E-403C-534B-84B3-29458CDC8544}"/>
                </a:ext>
              </a:extLst>
            </p:cNvPr>
            <p:cNvSpPr txBox="1"/>
            <p:nvPr/>
          </p:nvSpPr>
          <p:spPr>
            <a:xfrm>
              <a:off x="1662644" y="1979379"/>
              <a:ext cx="419324" cy="515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000" b="1" baseline="-25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1EAE668-FB92-1049-93C5-1BDECE9A509D}"/>
                </a:ext>
              </a:extLst>
            </p:cNvPr>
            <p:cNvSpPr txBox="1"/>
            <p:nvPr/>
          </p:nvSpPr>
          <p:spPr>
            <a:xfrm>
              <a:off x="2674880" y="1979378"/>
              <a:ext cx="419324" cy="515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000" b="1" baseline="-25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4450B38-21E3-4047-9417-8F0622F9572B}"/>
                </a:ext>
              </a:extLst>
            </p:cNvPr>
            <p:cNvSpPr txBox="1"/>
            <p:nvPr/>
          </p:nvSpPr>
          <p:spPr>
            <a:xfrm>
              <a:off x="3687116" y="1979378"/>
              <a:ext cx="419324" cy="515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000" b="1" baseline="-25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CB668A5-A45D-7347-98D2-585B19E15696}"/>
                </a:ext>
              </a:extLst>
            </p:cNvPr>
            <p:cNvSpPr txBox="1"/>
            <p:nvPr/>
          </p:nvSpPr>
          <p:spPr>
            <a:xfrm>
              <a:off x="1173308" y="2586749"/>
              <a:ext cx="419324" cy="515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000" b="1" baseline="-25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499BA54-C105-144B-BDFC-2B6B4D9B8433}"/>
                </a:ext>
              </a:extLst>
            </p:cNvPr>
            <p:cNvSpPr txBox="1"/>
            <p:nvPr/>
          </p:nvSpPr>
          <p:spPr>
            <a:xfrm>
              <a:off x="3208968" y="2586748"/>
              <a:ext cx="419324" cy="515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000" b="1" baseline="-25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E60F393-ABBB-0643-AC23-C166ECF54841}"/>
                </a:ext>
              </a:extLst>
            </p:cNvPr>
            <p:cNvSpPr txBox="1"/>
            <p:nvPr/>
          </p:nvSpPr>
          <p:spPr>
            <a:xfrm>
              <a:off x="2149573" y="3120663"/>
              <a:ext cx="419324" cy="5150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+</a:t>
              </a:r>
              <a:endParaRPr lang="en-US" sz="2000" b="1" baseline="-25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551DABF-F710-2D49-89A2-149430C05F1A}"/>
                </a:ext>
              </a:extLst>
            </p:cNvPr>
            <p:cNvCxnSpPr>
              <a:stCxn id="6" idx="2"/>
            </p:cNvCxnSpPr>
            <p:nvPr/>
          </p:nvCxnSpPr>
          <p:spPr>
            <a:xfrm>
              <a:off x="616611" y="1769333"/>
              <a:ext cx="120809" cy="33476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21F21BB-9178-5346-952B-E5BD504F6DCA}"/>
                </a:ext>
              </a:extLst>
            </p:cNvPr>
            <p:cNvCxnSpPr/>
            <p:nvPr/>
          </p:nvCxnSpPr>
          <p:spPr>
            <a:xfrm>
              <a:off x="1588805" y="1702832"/>
              <a:ext cx="171169" cy="4012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86A6CA4D-EFE2-0A4B-B767-CA953EEBFB5E}"/>
                </a:ext>
              </a:extLst>
            </p:cNvPr>
            <p:cNvCxnSpPr/>
            <p:nvPr/>
          </p:nvCxnSpPr>
          <p:spPr>
            <a:xfrm>
              <a:off x="2621192" y="1702832"/>
              <a:ext cx="171169" cy="4012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2BD30FD-3E4A-5240-BDD3-C4E73EDCB113}"/>
                </a:ext>
              </a:extLst>
            </p:cNvPr>
            <p:cNvCxnSpPr/>
            <p:nvPr/>
          </p:nvCxnSpPr>
          <p:spPr>
            <a:xfrm>
              <a:off x="3633915" y="1702832"/>
              <a:ext cx="171169" cy="4012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C8E6764-475E-7F4A-8477-4878FC4E79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1259" y="1702832"/>
              <a:ext cx="171169" cy="4012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C596D653-F88B-714D-96D8-555DF81AFF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13814" y="1702832"/>
              <a:ext cx="171169" cy="4012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2184CC8-9487-184C-A518-EB0EEE6181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6704" y="1702832"/>
              <a:ext cx="171169" cy="4012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A7710D3-9467-D94B-9260-458C394968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68756" y="1702832"/>
              <a:ext cx="171169" cy="4012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628DD948-87DA-9345-8650-D1EC3AC16D51}"/>
                </a:ext>
              </a:extLst>
            </p:cNvPr>
            <p:cNvCxnSpPr>
              <a:cxnSpLocks/>
            </p:cNvCxnSpPr>
            <p:nvPr/>
          </p:nvCxnSpPr>
          <p:spPr>
            <a:xfrm>
              <a:off x="891258" y="2400923"/>
              <a:ext cx="377103" cy="3717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167DDC96-6521-8A41-A9ED-938A4A88F2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2839" y="2400923"/>
              <a:ext cx="377103" cy="3717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650B55C-DEF3-7C42-B076-97F319359253}"/>
                </a:ext>
              </a:extLst>
            </p:cNvPr>
            <p:cNvCxnSpPr>
              <a:cxnSpLocks/>
            </p:cNvCxnSpPr>
            <p:nvPr/>
          </p:nvCxnSpPr>
          <p:spPr>
            <a:xfrm>
              <a:off x="2926535" y="2400923"/>
              <a:ext cx="377103" cy="3717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B8656E6-6F85-2347-BAC6-F98D2D33E7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68116" y="2400923"/>
              <a:ext cx="377103" cy="37177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F0976670-3EB5-6944-9D63-A477B90F01CC}"/>
                </a:ext>
              </a:extLst>
            </p:cNvPr>
            <p:cNvCxnSpPr>
              <a:cxnSpLocks/>
            </p:cNvCxnSpPr>
            <p:nvPr/>
          </p:nvCxnSpPr>
          <p:spPr>
            <a:xfrm>
              <a:off x="1413940" y="2958523"/>
              <a:ext cx="788486" cy="3844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451F30FF-F933-0844-B8B5-2ECE25271A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88211" y="2958523"/>
              <a:ext cx="788486" cy="3844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17732995-37B8-A346-B3D2-4CC52F5CF8BB}"/>
              </a:ext>
            </a:extLst>
          </p:cNvPr>
          <p:cNvSpPr txBox="1"/>
          <p:nvPr/>
        </p:nvSpPr>
        <p:spPr>
          <a:xfrm>
            <a:off x="234016" y="1104900"/>
            <a:ext cx="413446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product =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&lt; A; 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product += B;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E27A17-4350-9E40-A0B7-18B2B0FD6348}"/>
              </a:ext>
            </a:extLst>
          </p:cNvPr>
          <p:cNvSpPr txBox="1"/>
          <p:nvPr/>
        </p:nvSpPr>
        <p:spPr>
          <a:xfrm>
            <a:off x="510210" y="2857500"/>
            <a:ext cx="35915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multiplication by </a:t>
            </a:r>
            <a:r>
              <a:rPr lang="en-US" sz="2200" b="1" dirty="0"/>
              <a:t>repeated addition </a:t>
            </a:r>
            <a:r>
              <a:rPr lang="en-US" sz="2200" dirty="0"/>
              <a:t>is basically a joke, but it </a:t>
            </a:r>
            <a:r>
              <a:rPr lang="en-US" sz="2200" i="1" dirty="0"/>
              <a:t>does</a:t>
            </a:r>
            <a:r>
              <a:rPr lang="en-US" sz="2200" dirty="0"/>
              <a:t> work. just… </a:t>
            </a:r>
            <a:r>
              <a:rPr lang="en-US" sz="2200" b="1" dirty="0">
                <a:solidFill>
                  <a:srgbClr val="FF0000"/>
                </a:solidFill>
              </a:rPr>
              <a:t>very, very slowly.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D83836-8B39-1E4B-BBC9-117C082BE19F}"/>
              </a:ext>
            </a:extLst>
          </p:cNvPr>
          <p:cNvSpPr txBox="1"/>
          <p:nvPr/>
        </p:nvSpPr>
        <p:spPr>
          <a:xfrm>
            <a:off x="4324209" y="2845099"/>
            <a:ext cx="47805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</a:t>
            </a:r>
            <a:r>
              <a:rPr lang="en-US" sz="2200" b="1" dirty="0"/>
              <a:t>parallel </a:t>
            </a:r>
            <a:r>
              <a:rPr lang="en-US" sz="2200" dirty="0"/>
              <a:t>approach gave us a </a:t>
            </a:r>
            <a:r>
              <a:rPr lang="en-US" sz="2200" b="1" dirty="0">
                <a:solidFill>
                  <a:srgbClr val="00B050"/>
                </a:solidFill>
              </a:rPr>
              <a:t>fast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00B050"/>
                </a:solidFill>
              </a:rPr>
              <a:t>(logarithmic time) </a:t>
            </a:r>
            <a:r>
              <a:rPr lang="en-US" sz="2200" b="1" dirty="0"/>
              <a:t>combinational circuit, </a:t>
            </a:r>
            <a:r>
              <a:rPr lang="en-US" sz="2200" dirty="0"/>
              <a:t>but it requires </a:t>
            </a:r>
            <a:r>
              <a:rPr lang="en-US" sz="2200" dirty="0">
                <a:solidFill>
                  <a:srgbClr val="FF0000"/>
                </a:solidFill>
              </a:rPr>
              <a:t>a </a:t>
            </a:r>
            <a:r>
              <a:rPr lang="en-US" sz="2200" b="1" dirty="0">
                <a:solidFill>
                  <a:srgbClr val="FF0000"/>
                </a:solidFill>
              </a:rPr>
              <a:t>quadratic number</a:t>
            </a:r>
            <a:r>
              <a:rPr lang="en-US" sz="2200" dirty="0">
                <a:solidFill>
                  <a:srgbClr val="FF0000"/>
                </a:solidFill>
              </a:rPr>
              <a:t> of adders.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59AC74A-1094-9548-AE84-C975F580580B}"/>
              </a:ext>
            </a:extLst>
          </p:cNvPr>
          <p:cNvSpPr txBox="1"/>
          <p:nvPr/>
        </p:nvSpPr>
        <p:spPr>
          <a:xfrm>
            <a:off x="987903" y="4533900"/>
            <a:ext cx="7451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third way is how we do multiplication on paper, and that strikes a nice </a:t>
            </a:r>
            <a:r>
              <a:rPr lang="en-US" sz="2200" b="1" dirty="0"/>
              <a:t>balance between speed and size.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91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grade school algorithm, analyzed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504747"/>
          </a:xfrm>
        </p:spPr>
        <p:txBody>
          <a:bodyPr/>
          <a:lstStyle/>
          <a:p>
            <a:r>
              <a:rPr lang="en-US" dirty="0"/>
              <a:t>let’s revisit the </a:t>
            </a:r>
            <a:r>
              <a:rPr lang="en-US" b="1" dirty="0"/>
              <a:t>grade school algorithm.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3712" y="952500"/>
            <a:ext cx="24664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  1011</a:t>
            </a:r>
          </a:p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× </a:t>
            </a:r>
            <a:r>
              <a:rPr lang="en-US" sz="36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0101</a:t>
            </a:r>
            <a:endParaRPr lang="en-US" sz="3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  1011</a:t>
            </a:r>
          </a:p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 0000</a:t>
            </a:r>
          </a:p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1011</a:t>
            </a:r>
          </a:p>
          <a:p>
            <a:r>
              <a:rPr lang="en-US" sz="36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0000   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400" y="4174158"/>
            <a:ext cx="2069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panose="020B0609020204030204" pitchFamily="49" charset="0"/>
                <a:cs typeface="Consolas" panose="020B0609020204030204" pitchFamily="49" charset="0"/>
              </a:rPr>
              <a:t> 110111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3711" y="2591387"/>
            <a:ext cx="24664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0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00</a:t>
            </a:r>
          </a:p>
          <a:p>
            <a:r>
              <a:rPr lang="en-US" sz="3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000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65199" y="995552"/>
            <a:ext cx="1973401" cy="1045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/>
              <a:t>Multiplicand</a:t>
            </a:r>
          </a:p>
          <a:p>
            <a:pPr>
              <a:lnSpc>
                <a:spcPct val="150000"/>
              </a:lnSpc>
            </a:pPr>
            <a:r>
              <a:rPr lang="en-US" sz="2200" b="1" dirty="0"/>
              <a:t>Multiplier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45263B-6D51-1D4B-8A1C-28843FB45671}"/>
              </a:ext>
            </a:extLst>
          </p:cNvPr>
          <p:cNvSpPr txBox="1"/>
          <p:nvPr/>
        </p:nvSpPr>
        <p:spPr>
          <a:xfrm>
            <a:off x="3998445" y="980967"/>
            <a:ext cx="4903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</a:t>
            </a:r>
            <a:r>
              <a:rPr lang="en-US" sz="2200" b="1" dirty="0"/>
              <a:t>iterate </a:t>
            </a:r>
            <a:r>
              <a:rPr lang="en-US" sz="2200" dirty="0"/>
              <a:t>over the </a:t>
            </a:r>
            <a:r>
              <a:rPr lang="en-US" sz="2200" b="1" dirty="0"/>
              <a:t>bits of the multiplier, </a:t>
            </a:r>
            <a:r>
              <a:rPr lang="en-US" sz="2200" dirty="0"/>
              <a:t>right-to-left, and…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0D25A3-8B50-7D4C-9782-0283B5FFAB6A}"/>
              </a:ext>
            </a:extLst>
          </p:cNvPr>
          <p:cNvSpPr txBox="1"/>
          <p:nvPr/>
        </p:nvSpPr>
        <p:spPr>
          <a:xfrm>
            <a:off x="4114800" y="1821946"/>
            <a:ext cx="46976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either add </a:t>
            </a:r>
            <a:r>
              <a:rPr lang="en-US" sz="2200" b="1" dirty="0"/>
              <a:t>0</a:t>
            </a:r>
            <a:r>
              <a:rPr lang="en-US" sz="2200" dirty="0"/>
              <a:t> to the product, or add </a:t>
            </a:r>
            <a:r>
              <a:rPr lang="en-US" sz="2200" b="1" dirty="0"/>
              <a:t>the multiplicand, shifted left by an increasing distance.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F9A568-C969-7A4A-BF59-B5CE13713958}"/>
              </a:ext>
            </a:extLst>
          </p:cNvPr>
          <p:cNvSpPr txBox="1"/>
          <p:nvPr/>
        </p:nvSpPr>
        <p:spPr>
          <a:xfrm>
            <a:off x="2379323" y="3041097"/>
            <a:ext cx="6572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takes a </a:t>
            </a:r>
            <a:r>
              <a:rPr lang="en-US" sz="2200" b="1" dirty="0"/>
              <a:t>linear </a:t>
            </a:r>
            <a:r>
              <a:rPr lang="en-US" sz="2200" dirty="0"/>
              <a:t>number of steps in the number of bits. if you double the bits, you double the steps.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4A9E6F-3D3D-AD4D-A3F7-FCAAFD8534ED}"/>
              </a:ext>
            </a:extLst>
          </p:cNvPr>
          <p:cNvSpPr txBox="1"/>
          <p:nvPr/>
        </p:nvSpPr>
        <p:spPr>
          <a:xfrm>
            <a:off x="2186058" y="4019869"/>
            <a:ext cx="6779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also </a:t>
            </a:r>
            <a:r>
              <a:rPr lang="en-US" sz="2200" b="1" dirty="0"/>
              <a:t>don’t need to keep the partial products around like we do on paper. </a:t>
            </a:r>
            <a:r>
              <a:rPr lang="en-US" sz="2200" dirty="0"/>
              <a:t>we can add them onto the final product as soon as we compute them.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221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5"/>
      <p:bldP spid="8" grpId="0"/>
      <p:bldP spid="10" grpId="0" uiExpand="1" build="p" bldLvl="5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grade school algorithm, formalized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4495800" cy="251459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(n bits in multiplier)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((multiplier &amp; 1) != 0)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product += multiplicand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multiplicand &lt;&lt;=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multiplier &gt;&gt;=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08214" y="5296960"/>
            <a:ext cx="2133600" cy="304271"/>
          </a:xfrm>
        </p:spPr>
        <p:txBody>
          <a:bodyPr/>
          <a:lstStyle/>
          <a:p>
            <a:fld id="{3552B95B-556F-44BD-91A5-D80C1B9E2BB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419600" y="571500"/>
          <a:ext cx="4648200" cy="37084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Multiplicand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4629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12955" y="2719850"/>
            <a:ext cx="4114800" cy="2857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Segoe UI" charset="0"/>
                <a:ea typeface="Segoe UI" charset="0"/>
                <a:cs typeface="Segoe UI" charset="0"/>
              </a:rPr>
              <a:t>shifting the multiplier right has the effect of going right-to-left through the digits.</a:t>
            </a:r>
          </a:p>
          <a:p>
            <a:r>
              <a:rPr lang="en-US" dirty="0">
                <a:latin typeface="Segoe UI" charset="0"/>
                <a:ea typeface="Segoe UI" charset="0"/>
                <a:cs typeface="Segoe UI" charset="0"/>
              </a:rPr>
              <a:t>shifting the multiplicand left is what we do in the partial product rows.</a:t>
            </a:r>
          </a:p>
          <a:p>
            <a:r>
              <a:rPr lang="en-US" b="1" dirty="0">
                <a:latin typeface="Segoe UI" charset="0"/>
                <a:ea typeface="Segoe UI" charset="0"/>
                <a:cs typeface="Segoe UI" charset="0"/>
              </a:rPr>
              <a:t>is there a way to stop this loop early? </a:t>
            </a:r>
            <a:r>
              <a:rPr lang="en-US" sz="1400" dirty="0">
                <a:latin typeface="Segoe UI" charset="0"/>
                <a:ea typeface="Segoe UI" charset="0"/>
                <a:cs typeface="Segoe UI" charset="0"/>
              </a:rPr>
              <a:t>(see the last iteration!)</a:t>
            </a:r>
            <a:endParaRPr lang="en-US" dirty="0">
              <a:latin typeface="Segoe UI" charset="0"/>
              <a:ea typeface="Segoe UI" charset="0"/>
              <a:cs typeface="Segoe UI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419600" y="946843"/>
          <a:ext cx="46482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9972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419600" y="1860677"/>
          <a:ext cx="46482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84254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419600" y="2774511"/>
          <a:ext cx="46482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115332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4419600" y="3688345"/>
          <a:ext cx="4648200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17494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64711"/>
              </p:ext>
            </p:extLst>
          </p:nvPr>
        </p:nvGraphicFramePr>
        <p:xfrm>
          <a:off x="4419600" y="4602176"/>
          <a:ext cx="4648200" cy="51816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8185981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7003035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970811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95264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97287" y="1401230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+1011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97287" y="2315064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+   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02948" y="3228898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+101100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7287" y="4142732"/>
            <a:ext cx="117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+   0</a:t>
            </a:r>
          </a:p>
        </p:txBody>
      </p:sp>
    </p:spTree>
    <p:extLst>
      <p:ext uri="{BB962C8B-B14F-4D97-AF65-F5344CB8AC3E}">
        <p14:creationId xmlns:p14="http://schemas.microsoft.com/office/powerpoint/2010/main" val="2425271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7" grpId="0" uiExpand="1" build="p"/>
      <p:bldP spid="9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turn code into hardware? (yes)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if we change the loop condition a bit…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028700"/>
            <a:ext cx="4495800" cy="251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rebuchet MS" pitchFamily="34" charset="0"/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(multiplier !=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((multiplier &amp;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 !=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product += multiplicand</a:t>
            </a: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multiplicand &lt;&lt;=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multiplier &gt;&gt;=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Trebuchet MS" pitchFamily="34" charset="0"/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762500" y="951860"/>
            <a:ext cx="3696678" cy="430887"/>
            <a:chOff x="4742471" y="1274123"/>
            <a:chExt cx="4046989" cy="430887"/>
          </a:xfrm>
        </p:grpSpPr>
        <p:sp>
          <p:nvSpPr>
            <p:cNvPr id="7" name="TextBox 6"/>
            <p:cNvSpPr txBox="1"/>
            <p:nvPr/>
          </p:nvSpPr>
          <p:spPr>
            <a:xfrm>
              <a:off x="5261959" y="1274123"/>
              <a:ext cx="35275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what is a loop, really?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4742471" y="1544141"/>
              <a:ext cx="645742" cy="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772652" y="1456585"/>
            <a:ext cx="4030406" cy="1107996"/>
            <a:chOff x="5839222" y="875787"/>
            <a:chExt cx="4030406" cy="1107996"/>
          </a:xfrm>
        </p:grpSpPr>
        <p:sp>
          <p:nvSpPr>
            <p:cNvPr id="12" name="TextBox 11"/>
            <p:cNvSpPr txBox="1"/>
            <p:nvPr/>
          </p:nvSpPr>
          <p:spPr>
            <a:xfrm>
              <a:off x="6364428" y="875787"/>
              <a:ext cx="35052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what can we use to </a:t>
              </a:r>
              <a:r>
                <a:rPr lang="en-US" sz="2200" b="1" dirty="0"/>
                <a:t>make a decision? </a:t>
              </a:r>
              <a:r>
                <a:rPr lang="en-US" sz="2200" dirty="0"/>
                <a:t>and how can we </a:t>
              </a:r>
              <a:r>
                <a:rPr lang="en-US" sz="2200" b="1" dirty="0"/>
                <a:t>extract 1 bit?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5839222" y="1277096"/>
              <a:ext cx="645742" cy="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869755" y="2686893"/>
            <a:ext cx="4617999" cy="769441"/>
            <a:chOff x="5839222" y="1024467"/>
            <a:chExt cx="4617999" cy="769441"/>
          </a:xfrm>
        </p:grpSpPr>
        <p:sp>
          <p:nvSpPr>
            <p:cNvPr id="15" name="TextBox 14"/>
            <p:cNvSpPr txBox="1"/>
            <p:nvPr/>
          </p:nvSpPr>
          <p:spPr>
            <a:xfrm>
              <a:off x="6342670" y="1024467"/>
              <a:ext cx="411455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what do we use to </a:t>
              </a:r>
              <a:r>
                <a:rPr lang="en-US" sz="2200" b="1" dirty="0"/>
                <a:t>remember values over multiple steps?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5839222" y="1277096"/>
              <a:ext cx="645742" cy="51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980286CC-0EDF-CC45-95A9-E143E00A36E3}"/>
              </a:ext>
            </a:extLst>
          </p:cNvPr>
          <p:cNvSpPr txBox="1"/>
          <p:nvPr/>
        </p:nvSpPr>
        <p:spPr>
          <a:xfrm>
            <a:off x="666647" y="3773799"/>
            <a:ext cx="3725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how do we "stop" the loop?</a:t>
            </a:r>
            <a:endParaRPr lang="en-US" sz="22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D51844-9E3A-7048-B784-32D0DAFABEE9}"/>
              </a:ext>
            </a:extLst>
          </p:cNvPr>
          <p:cNvSpPr txBox="1"/>
          <p:nvPr/>
        </p:nvSpPr>
        <p:spPr>
          <a:xfrm>
            <a:off x="2667000" y="4238361"/>
            <a:ext cx="5331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do we really have to do the things inside the loop </a:t>
            </a:r>
            <a:r>
              <a:rPr lang="en-US" sz="2200" b="1" dirty="0"/>
              <a:t>in order,</a:t>
            </a:r>
            <a:r>
              <a:rPr lang="en-US" sz="2200" dirty="0"/>
              <a:t> like in software?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5192701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very common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remember </a:t>
            </a:r>
            <a:r>
              <a:rPr lang="en-US" b="1" dirty="0" err="1"/>
              <a:t>simple_counter.circ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533400" y="1236200"/>
            <a:ext cx="4265933" cy="1807164"/>
            <a:chOff x="1220467" y="2240930"/>
            <a:chExt cx="4265933" cy="1807164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0" y="2905096"/>
              <a:ext cx="1143000" cy="1142998"/>
              <a:chOff x="3505199" y="1866900"/>
              <a:chExt cx="1447802" cy="14478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3505200" y="1866900"/>
                <a:ext cx="1447800" cy="1447800"/>
                <a:chOff x="3962400" y="1333500"/>
                <a:chExt cx="762000" cy="76200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3962400" y="1333500"/>
                  <a:ext cx="762000" cy="762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6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Isosceles Triangle 6"/>
                <p:cNvSpPr/>
                <p:nvPr/>
              </p:nvSpPr>
              <p:spPr>
                <a:xfrm rot="5400000">
                  <a:off x="3930122" y="1833246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3505199" y="1959713"/>
                <a:ext cx="568939" cy="662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D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373911" y="1964791"/>
                <a:ext cx="579090" cy="662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800" b="1" dirty="0"/>
                  <a:t>Q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220467" y="2240930"/>
              <a:ext cx="4265933" cy="1554615"/>
              <a:chOff x="1220467" y="1866900"/>
              <a:chExt cx="4265933" cy="1554615"/>
            </a:xfrm>
          </p:grpSpPr>
          <p:sp>
            <p:nvSpPr>
              <p:cNvPr id="15" name="Trapezoid 14"/>
              <p:cNvSpPr/>
              <p:nvPr/>
            </p:nvSpPr>
            <p:spPr>
              <a:xfrm rot="5400000">
                <a:off x="2178220" y="2277262"/>
                <a:ext cx="1142998" cy="1142998"/>
              </a:xfrm>
              <a:prstGeom prst="trapezoid">
                <a:avLst>
                  <a:gd name="adj" fmla="val 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6"/>
              <p:cNvSpPr/>
              <p:nvPr/>
            </p:nvSpPr>
            <p:spPr>
              <a:xfrm>
                <a:off x="4944985" y="1866902"/>
                <a:ext cx="541415" cy="996038"/>
              </a:xfrm>
              <a:custGeom>
                <a:avLst/>
                <a:gdLst>
                  <a:gd name="connsiteX0" fmla="*/ 0 w 1142998"/>
                  <a:gd name="connsiteY0" fmla="*/ 0 h 1142998"/>
                  <a:gd name="connsiteX1" fmla="*/ 1142998 w 1142998"/>
                  <a:gd name="connsiteY1" fmla="*/ 0 h 1142998"/>
                  <a:gd name="connsiteX2" fmla="*/ 1142998 w 1142998"/>
                  <a:gd name="connsiteY2" fmla="*/ 1142998 h 1142998"/>
                  <a:gd name="connsiteX3" fmla="*/ 0 w 1142998"/>
                  <a:gd name="connsiteY3" fmla="*/ 1142998 h 1142998"/>
                  <a:gd name="connsiteX4" fmla="*/ 0 w 1142998"/>
                  <a:gd name="connsiteY4" fmla="*/ 0 h 1142998"/>
                  <a:gd name="connsiteX0" fmla="*/ 0 w 1142998"/>
                  <a:gd name="connsiteY0" fmla="*/ 0 h 1142998"/>
                  <a:gd name="connsiteX1" fmla="*/ 1142998 w 1142998"/>
                  <a:gd name="connsiteY1" fmla="*/ 0 h 1142998"/>
                  <a:gd name="connsiteX2" fmla="*/ 1142998 w 1142998"/>
                  <a:gd name="connsiteY2" fmla="*/ 1142998 h 1142998"/>
                  <a:gd name="connsiteX3" fmla="*/ 0 w 1142998"/>
                  <a:gd name="connsiteY3" fmla="*/ 1142998 h 1142998"/>
                  <a:gd name="connsiteX4" fmla="*/ 91440 w 1142998"/>
                  <a:gd name="connsiteY4" fmla="*/ 91440 h 1142998"/>
                  <a:gd name="connsiteX0" fmla="*/ 0 w 1142998"/>
                  <a:gd name="connsiteY0" fmla="*/ 0 h 1142998"/>
                  <a:gd name="connsiteX1" fmla="*/ 1142998 w 1142998"/>
                  <a:gd name="connsiteY1" fmla="*/ 0 h 1142998"/>
                  <a:gd name="connsiteX2" fmla="*/ 1142998 w 1142998"/>
                  <a:gd name="connsiteY2" fmla="*/ 1142998 h 1142998"/>
                  <a:gd name="connsiteX3" fmla="*/ 0 w 1142998"/>
                  <a:gd name="connsiteY3" fmla="*/ 1142998 h 114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42998" h="1142998">
                    <a:moveTo>
                      <a:pt x="0" y="0"/>
                    </a:moveTo>
                    <a:lnTo>
                      <a:pt x="1142998" y="0"/>
                    </a:lnTo>
                    <a:lnTo>
                      <a:pt x="1142998" y="1142998"/>
                    </a:lnTo>
                    <a:lnTo>
                      <a:pt x="0" y="1142998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10800000">
                <a:off x="1636802" y="1866900"/>
                <a:ext cx="541415" cy="746916"/>
              </a:xfrm>
              <a:custGeom>
                <a:avLst/>
                <a:gdLst>
                  <a:gd name="connsiteX0" fmla="*/ 0 w 1142998"/>
                  <a:gd name="connsiteY0" fmla="*/ 0 h 1142998"/>
                  <a:gd name="connsiteX1" fmla="*/ 1142998 w 1142998"/>
                  <a:gd name="connsiteY1" fmla="*/ 0 h 1142998"/>
                  <a:gd name="connsiteX2" fmla="*/ 1142998 w 1142998"/>
                  <a:gd name="connsiteY2" fmla="*/ 1142998 h 1142998"/>
                  <a:gd name="connsiteX3" fmla="*/ 0 w 1142998"/>
                  <a:gd name="connsiteY3" fmla="*/ 1142998 h 1142998"/>
                  <a:gd name="connsiteX4" fmla="*/ 0 w 1142998"/>
                  <a:gd name="connsiteY4" fmla="*/ 0 h 1142998"/>
                  <a:gd name="connsiteX0" fmla="*/ 0 w 1142998"/>
                  <a:gd name="connsiteY0" fmla="*/ 0 h 1142998"/>
                  <a:gd name="connsiteX1" fmla="*/ 1142998 w 1142998"/>
                  <a:gd name="connsiteY1" fmla="*/ 0 h 1142998"/>
                  <a:gd name="connsiteX2" fmla="*/ 1142998 w 1142998"/>
                  <a:gd name="connsiteY2" fmla="*/ 1142998 h 1142998"/>
                  <a:gd name="connsiteX3" fmla="*/ 0 w 1142998"/>
                  <a:gd name="connsiteY3" fmla="*/ 1142998 h 1142998"/>
                  <a:gd name="connsiteX4" fmla="*/ 91440 w 1142998"/>
                  <a:gd name="connsiteY4" fmla="*/ 91440 h 1142998"/>
                  <a:gd name="connsiteX0" fmla="*/ 0 w 1142998"/>
                  <a:gd name="connsiteY0" fmla="*/ 0 h 1142998"/>
                  <a:gd name="connsiteX1" fmla="*/ 1142998 w 1142998"/>
                  <a:gd name="connsiteY1" fmla="*/ 0 h 1142998"/>
                  <a:gd name="connsiteX2" fmla="*/ 1142998 w 1142998"/>
                  <a:gd name="connsiteY2" fmla="*/ 1142998 h 1142998"/>
                  <a:gd name="connsiteX3" fmla="*/ 0 w 1142998"/>
                  <a:gd name="connsiteY3" fmla="*/ 1142998 h 1142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42998" h="1142998">
                    <a:moveTo>
                      <a:pt x="0" y="0"/>
                    </a:moveTo>
                    <a:lnTo>
                      <a:pt x="1142998" y="0"/>
                    </a:lnTo>
                    <a:lnTo>
                      <a:pt x="1142998" y="1142998"/>
                    </a:lnTo>
                    <a:lnTo>
                      <a:pt x="0" y="1142998"/>
                    </a:lnTo>
                  </a:path>
                </a:pathLst>
              </a:cu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057400" y="1866900"/>
                <a:ext cx="3083033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321218" y="2835866"/>
                <a:ext cx="488782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501318" y="2436538"/>
                <a:ext cx="48878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dirty="0"/>
                  <a:t>+</a:t>
                </a: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681194" y="3137055"/>
                <a:ext cx="488782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220467" y="2836740"/>
                <a:ext cx="48878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/>
                  <a:t>1</a:t>
                </a: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1090660" y="2836026"/>
            <a:ext cx="3725606" cy="1399239"/>
            <a:chOff x="4985928" y="-30127"/>
            <a:chExt cx="4078658" cy="1399239"/>
          </a:xfrm>
        </p:grpSpPr>
        <p:sp>
          <p:nvSpPr>
            <p:cNvPr id="28" name="TextBox 27"/>
            <p:cNvSpPr txBox="1"/>
            <p:nvPr/>
          </p:nvSpPr>
          <p:spPr>
            <a:xfrm>
              <a:off x="4985928" y="599671"/>
              <a:ext cx="407865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this could really be anything though. like</a:t>
              </a:r>
              <a:r>
                <a:rPr lang="mr-IN" sz="2200" dirty="0"/>
                <a:t>…</a:t>
              </a:r>
              <a:r>
                <a:rPr lang="en-US" sz="2200" dirty="0"/>
                <a:t> shifting?</a:t>
              </a:r>
              <a:endParaRPr lang="en-US" sz="2200" b="1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 flipV="1">
              <a:off x="5973711" y="-30127"/>
              <a:ext cx="70568" cy="63107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139189" y="1251840"/>
            <a:ext cx="37256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a very simple FSM. every clock tick, it adds 1 to the value in the register.</a:t>
            </a:r>
            <a:endParaRPr lang="en-US" sz="2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075494" y="2506355"/>
            <a:ext cx="3725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the hardware equivalent of "x = x + 1".</a:t>
            </a:r>
            <a:endParaRPr lang="en-US" sz="22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CEA4CD0-CF6E-724B-B1CA-139008BE37F1}"/>
              </a:ext>
            </a:extLst>
          </p:cNvPr>
          <p:cNvSpPr txBox="1"/>
          <p:nvPr/>
        </p:nvSpPr>
        <p:spPr>
          <a:xfrm>
            <a:off x="3429000" y="4341761"/>
            <a:ext cx="5117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we can reuse this pattern to come up with several parts of our multiplier.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002835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5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mr-IN" dirty="0"/>
              <a:t>…</a:t>
            </a:r>
            <a:r>
              <a:rPr lang="en-US" dirty="0"/>
              <a:t> what are we </a:t>
            </a:r>
            <a:r>
              <a:rPr lang="en-US" dirty="0" err="1"/>
              <a:t>gonna</a:t>
            </a:r>
            <a:r>
              <a:rPr lang="en-US" dirty="0"/>
              <a:t>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813838"/>
          </a:xfrm>
        </p:spPr>
        <p:txBody>
          <a:bodyPr/>
          <a:lstStyle/>
          <a:p>
            <a:r>
              <a:rPr lang="en-US" dirty="0"/>
              <a:t>we've got 3 variables: </a:t>
            </a:r>
            <a:r>
              <a:rPr lang="en-US" b="1" dirty="0"/>
              <a:t>multiplicand, multiplier,</a:t>
            </a:r>
            <a:r>
              <a:rPr lang="en-US" dirty="0"/>
              <a:t> and </a:t>
            </a:r>
            <a:r>
              <a:rPr lang="en-US" b="1" dirty="0"/>
              <a:t>product</a:t>
            </a:r>
          </a:p>
          <a:p>
            <a:r>
              <a:rPr lang="en-US" dirty="0"/>
              <a:t>we need to </a:t>
            </a:r>
            <a:r>
              <a:rPr lang="en-US" b="1" dirty="0"/>
              <a:t>shift</a:t>
            </a:r>
            <a:r>
              <a:rPr lang="en-US" dirty="0"/>
              <a:t> one </a:t>
            </a:r>
            <a:r>
              <a:rPr lang="en-US" b="1" dirty="0"/>
              <a:t>left,</a:t>
            </a:r>
            <a:r>
              <a:rPr lang="en-US" dirty="0"/>
              <a:t> </a:t>
            </a:r>
            <a:r>
              <a:rPr lang="en-US" b="1" dirty="0"/>
              <a:t>shift</a:t>
            </a:r>
            <a:r>
              <a:rPr lang="en-US" dirty="0"/>
              <a:t> one </a:t>
            </a:r>
            <a:r>
              <a:rPr lang="en-US" b="1" dirty="0"/>
              <a:t>right, </a:t>
            </a:r>
            <a:r>
              <a:rPr lang="en-US" dirty="0"/>
              <a:t>and </a:t>
            </a:r>
            <a:r>
              <a:rPr lang="en-US" b="1" dirty="0"/>
              <a:t>add</a:t>
            </a:r>
            <a:r>
              <a:rPr lang="en-US" dirty="0"/>
              <a:t> to one of them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28600" y="1623727"/>
            <a:ext cx="3200400" cy="1189261"/>
            <a:chOff x="1220467" y="1866900"/>
            <a:chExt cx="4265933" cy="1585211"/>
          </a:xfrm>
        </p:grpSpPr>
        <p:sp>
          <p:nvSpPr>
            <p:cNvPr id="10" name="Rectangle 16"/>
            <p:cNvSpPr/>
            <p:nvPr/>
          </p:nvSpPr>
          <p:spPr>
            <a:xfrm>
              <a:off x="4944985" y="1866903"/>
              <a:ext cx="541415" cy="996039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6"/>
            <p:cNvSpPr/>
            <p:nvPr/>
          </p:nvSpPr>
          <p:spPr>
            <a:xfrm rot="10800000">
              <a:off x="1636802" y="1866900"/>
              <a:ext cx="541415" cy="746916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057400" y="1866900"/>
              <a:ext cx="30830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321218" y="2835866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681194" y="3137055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220467" y="2836740"/>
              <a:ext cx="488781" cy="615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0F9C303-1B37-E74E-8C99-6FC9B1E99775}"/>
              </a:ext>
            </a:extLst>
          </p:cNvPr>
          <p:cNvGrpSpPr/>
          <p:nvPr/>
        </p:nvGrpSpPr>
        <p:grpSpPr>
          <a:xfrm>
            <a:off x="1585665" y="2122000"/>
            <a:ext cx="2028830" cy="1241531"/>
            <a:chOff x="1585665" y="2122000"/>
            <a:chExt cx="2028830" cy="1241531"/>
          </a:xfrm>
        </p:grpSpPr>
        <p:grpSp>
          <p:nvGrpSpPr>
            <p:cNvPr id="7" name="Group 6"/>
            <p:cNvGrpSpPr/>
            <p:nvPr/>
          </p:nvGrpSpPr>
          <p:grpSpPr>
            <a:xfrm>
              <a:off x="2171327" y="2122000"/>
              <a:ext cx="857505" cy="857503"/>
              <a:chOff x="3505199" y="1866900"/>
              <a:chExt cx="1447802" cy="14478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505200" y="1866900"/>
                <a:ext cx="1447800" cy="1447800"/>
                <a:chOff x="3962400" y="1333500"/>
                <a:chExt cx="762000" cy="762000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3962400" y="1333500"/>
                  <a:ext cx="762000" cy="762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" name="Isosceles Triangle 6"/>
                <p:cNvSpPr/>
                <p:nvPr/>
              </p:nvSpPr>
              <p:spPr>
                <a:xfrm rot="5400000">
                  <a:off x="3930122" y="1833246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3505199" y="1959713"/>
                <a:ext cx="631154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D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13728" y="1964791"/>
                <a:ext cx="639273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/>
                  <a:t>Q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585665" y="2932644"/>
              <a:ext cx="20288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multiplicand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28600" y="3470449"/>
            <a:ext cx="3200400" cy="1189261"/>
            <a:chOff x="1220467" y="1866900"/>
            <a:chExt cx="4265933" cy="1585211"/>
          </a:xfrm>
        </p:grpSpPr>
        <p:sp>
          <p:nvSpPr>
            <p:cNvPr id="30" name="Rectangle 16"/>
            <p:cNvSpPr/>
            <p:nvPr/>
          </p:nvSpPr>
          <p:spPr>
            <a:xfrm>
              <a:off x="4944985" y="1866902"/>
              <a:ext cx="541415" cy="996038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16"/>
            <p:cNvSpPr/>
            <p:nvPr/>
          </p:nvSpPr>
          <p:spPr>
            <a:xfrm rot="10800000">
              <a:off x="1636802" y="1866900"/>
              <a:ext cx="541415" cy="746916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057400" y="1866900"/>
              <a:ext cx="30830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321218" y="2835866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681194" y="3137055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220467" y="2836740"/>
              <a:ext cx="488781" cy="615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1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5B5E4B6-3F9B-EB43-9F20-68B879AFBFC7}"/>
              </a:ext>
            </a:extLst>
          </p:cNvPr>
          <p:cNvGrpSpPr/>
          <p:nvPr/>
        </p:nvGrpSpPr>
        <p:grpSpPr>
          <a:xfrm>
            <a:off x="1585665" y="3968722"/>
            <a:ext cx="2028830" cy="1258955"/>
            <a:chOff x="1585665" y="3968722"/>
            <a:chExt cx="2028830" cy="1258955"/>
          </a:xfrm>
        </p:grpSpPr>
        <p:grpSp>
          <p:nvGrpSpPr>
            <p:cNvPr id="26" name="Group 25"/>
            <p:cNvGrpSpPr/>
            <p:nvPr/>
          </p:nvGrpSpPr>
          <p:grpSpPr>
            <a:xfrm>
              <a:off x="2171327" y="3968722"/>
              <a:ext cx="857505" cy="857503"/>
              <a:chOff x="3505199" y="1866900"/>
              <a:chExt cx="1447802" cy="14478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3505200" y="1866900"/>
                <a:ext cx="1447800" cy="1447800"/>
                <a:chOff x="3962400" y="1333500"/>
                <a:chExt cx="762000" cy="762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3962400" y="1333500"/>
                  <a:ext cx="762000" cy="762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Isosceles Triangle 6"/>
                <p:cNvSpPr/>
                <p:nvPr/>
              </p:nvSpPr>
              <p:spPr>
                <a:xfrm rot="5400000">
                  <a:off x="3930122" y="1833246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</p:grpSp>
          <p:sp>
            <p:nvSpPr>
              <p:cNvPr id="38" name="TextBox 37"/>
              <p:cNvSpPr txBox="1"/>
              <p:nvPr/>
            </p:nvSpPr>
            <p:spPr>
              <a:xfrm>
                <a:off x="3505199" y="1959713"/>
                <a:ext cx="631154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D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313728" y="1964791"/>
                <a:ext cx="639273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/>
                  <a:t>Q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585665" y="4796790"/>
              <a:ext cx="20288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multiplier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396637" y="1416059"/>
            <a:ext cx="3206146" cy="953354"/>
            <a:chOff x="1212808" y="1866900"/>
            <a:chExt cx="4273592" cy="1270761"/>
          </a:xfrm>
        </p:grpSpPr>
        <p:sp>
          <p:nvSpPr>
            <p:cNvPr id="47" name="Rectangle 16"/>
            <p:cNvSpPr/>
            <p:nvPr/>
          </p:nvSpPr>
          <p:spPr>
            <a:xfrm>
              <a:off x="4944985" y="1866902"/>
              <a:ext cx="541415" cy="996038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16"/>
            <p:cNvSpPr/>
            <p:nvPr/>
          </p:nvSpPr>
          <p:spPr>
            <a:xfrm rot="10800000">
              <a:off x="1636802" y="1866900"/>
              <a:ext cx="541415" cy="746916"/>
            </a:xfrm>
            <a:custGeom>
              <a:avLst/>
              <a:gdLst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0 w 1142998"/>
                <a:gd name="connsiteY4" fmla="*/ 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  <a:gd name="connsiteX4" fmla="*/ 91440 w 1142998"/>
                <a:gd name="connsiteY4" fmla="*/ 91440 h 1142998"/>
                <a:gd name="connsiteX0" fmla="*/ 0 w 1142998"/>
                <a:gd name="connsiteY0" fmla="*/ 0 h 1142998"/>
                <a:gd name="connsiteX1" fmla="*/ 1142998 w 1142998"/>
                <a:gd name="connsiteY1" fmla="*/ 0 h 1142998"/>
                <a:gd name="connsiteX2" fmla="*/ 1142998 w 1142998"/>
                <a:gd name="connsiteY2" fmla="*/ 1142998 h 1142998"/>
                <a:gd name="connsiteX3" fmla="*/ 0 w 1142998"/>
                <a:gd name="connsiteY3" fmla="*/ 1142998 h 1142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2998" h="1142998">
                  <a:moveTo>
                    <a:pt x="0" y="0"/>
                  </a:moveTo>
                  <a:lnTo>
                    <a:pt x="1142998" y="0"/>
                  </a:lnTo>
                  <a:lnTo>
                    <a:pt x="1142998" y="1142998"/>
                  </a:lnTo>
                  <a:lnTo>
                    <a:pt x="0" y="1142998"/>
                  </a:lnTo>
                </a:path>
              </a:pathLst>
            </a:cu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2057400" y="1866900"/>
              <a:ext cx="308303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321218" y="2835866"/>
              <a:ext cx="48878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1212808" y="3137055"/>
              <a:ext cx="957168" cy="60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E40801-26FD-D249-8458-9EDD279ADF08}"/>
              </a:ext>
            </a:extLst>
          </p:cNvPr>
          <p:cNvGrpSpPr/>
          <p:nvPr/>
        </p:nvGrpSpPr>
        <p:grpSpPr>
          <a:xfrm>
            <a:off x="4759448" y="1914332"/>
            <a:ext cx="2028830" cy="1265468"/>
            <a:chOff x="4759448" y="1914332"/>
            <a:chExt cx="2028830" cy="1265468"/>
          </a:xfrm>
        </p:grpSpPr>
        <p:grpSp>
          <p:nvGrpSpPr>
            <p:cNvPr id="43" name="Group 42"/>
            <p:cNvGrpSpPr/>
            <p:nvPr/>
          </p:nvGrpSpPr>
          <p:grpSpPr>
            <a:xfrm>
              <a:off x="5345110" y="1914332"/>
              <a:ext cx="857505" cy="857503"/>
              <a:chOff x="3505199" y="1866900"/>
              <a:chExt cx="1447802" cy="1447800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3505200" y="1866900"/>
                <a:ext cx="1447800" cy="1447800"/>
                <a:chOff x="3962400" y="1333500"/>
                <a:chExt cx="762000" cy="762000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3962400" y="1333500"/>
                  <a:ext cx="762000" cy="762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Isosceles Triangle 6"/>
                <p:cNvSpPr/>
                <p:nvPr/>
              </p:nvSpPr>
              <p:spPr>
                <a:xfrm rot="5400000">
                  <a:off x="3930122" y="1833246"/>
                  <a:ext cx="184874" cy="120316"/>
                </a:xfrm>
                <a:prstGeom prst="triangl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50"/>
                </a:p>
              </p:txBody>
            </p:sp>
          </p:grpSp>
          <p:sp>
            <p:nvSpPr>
              <p:cNvPr id="55" name="TextBox 54"/>
              <p:cNvSpPr txBox="1"/>
              <p:nvPr/>
            </p:nvSpPr>
            <p:spPr>
              <a:xfrm>
                <a:off x="3505199" y="1959713"/>
                <a:ext cx="631154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/>
                  <a:t>D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313728" y="1964791"/>
                <a:ext cx="639273" cy="6755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b="1" dirty="0"/>
                  <a:t>Q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4759448" y="2748913"/>
              <a:ext cx="20288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product</a:t>
              </a:r>
            </a:p>
          </p:txBody>
        </p:sp>
      </p:grp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B83E60C6-59F3-3A40-BAB4-4CCB7DF4653D}"/>
              </a:ext>
            </a:extLst>
          </p:cNvPr>
          <p:cNvSpPr txBox="1">
            <a:spLocks/>
          </p:cNvSpPr>
          <p:nvPr/>
        </p:nvSpPr>
        <p:spPr>
          <a:xfrm>
            <a:off x="745664" y="1605053"/>
            <a:ext cx="2491391" cy="372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rebuchet MS" pitchFamily="34" charset="0"/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multiplicand &lt;&lt;=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AD60B4B5-4782-CF48-98C4-B4965D14073B}"/>
              </a:ext>
            </a:extLst>
          </p:cNvPr>
          <p:cNvSpPr txBox="1">
            <a:spLocks/>
          </p:cNvSpPr>
          <p:nvPr/>
        </p:nvSpPr>
        <p:spPr>
          <a:xfrm>
            <a:off x="842917" y="3457829"/>
            <a:ext cx="2273482" cy="3857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rebuchet MS" pitchFamily="34" charset="0"/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multiplier &gt;&gt;=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0C9EBCB4-9C59-194B-8150-A6E9CAB46238}"/>
              </a:ext>
            </a:extLst>
          </p:cNvPr>
          <p:cNvSpPr txBox="1">
            <a:spLocks/>
          </p:cNvSpPr>
          <p:nvPr/>
        </p:nvSpPr>
        <p:spPr>
          <a:xfrm>
            <a:off x="3789757" y="1425019"/>
            <a:ext cx="2793986" cy="33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rebuchet MS" pitchFamily="34" charset="0"/>
              <a:buNone/>
            </a:pP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product += multiplicand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08510E-21C8-EC4E-B6BE-B224C53FBAAE}"/>
              </a:ext>
            </a:extLst>
          </p:cNvPr>
          <p:cNvGrpSpPr/>
          <p:nvPr/>
        </p:nvGrpSpPr>
        <p:grpSpPr>
          <a:xfrm>
            <a:off x="940943" y="1931590"/>
            <a:ext cx="863856" cy="857503"/>
            <a:chOff x="940943" y="1931590"/>
            <a:chExt cx="863856" cy="857503"/>
          </a:xfrm>
        </p:grpSpPr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CF7B9551-A61F-8449-AF8E-0A26EAA9F0EA}"/>
                </a:ext>
              </a:extLst>
            </p:cNvPr>
            <p:cNvSpPr/>
            <p:nvPr/>
          </p:nvSpPr>
          <p:spPr>
            <a:xfrm rot="5400000">
              <a:off x="947128" y="1931590"/>
              <a:ext cx="857503" cy="857503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811549E-49B7-B24C-B21C-EC2909147956}"/>
                </a:ext>
              </a:extLst>
            </p:cNvPr>
            <p:cNvSpPr txBox="1"/>
            <p:nvPr/>
          </p:nvSpPr>
          <p:spPr>
            <a:xfrm>
              <a:off x="940943" y="2014198"/>
              <a:ext cx="863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&lt;&lt;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96CD7D9-3ABE-7B42-AAF8-4A6DFF3E8350}"/>
              </a:ext>
            </a:extLst>
          </p:cNvPr>
          <p:cNvGrpSpPr/>
          <p:nvPr/>
        </p:nvGrpSpPr>
        <p:grpSpPr>
          <a:xfrm>
            <a:off x="940943" y="3778312"/>
            <a:ext cx="863856" cy="857503"/>
            <a:chOff x="940943" y="3778312"/>
            <a:chExt cx="863856" cy="857503"/>
          </a:xfrm>
        </p:grpSpPr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F283B1E4-60E0-7E4F-B3A4-42C58A5A9EE9}"/>
                </a:ext>
              </a:extLst>
            </p:cNvPr>
            <p:cNvSpPr/>
            <p:nvPr/>
          </p:nvSpPr>
          <p:spPr>
            <a:xfrm rot="5400000">
              <a:off x="947128" y="3778312"/>
              <a:ext cx="857503" cy="857503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0B83E07-569D-564D-A769-74369C35D0CC}"/>
                </a:ext>
              </a:extLst>
            </p:cNvPr>
            <p:cNvSpPr txBox="1"/>
            <p:nvPr/>
          </p:nvSpPr>
          <p:spPr>
            <a:xfrm>
              <a:off x="940943" y="3860920"/>
              <a:ext cx="863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&gt;&gt;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D4B7055-FD36-6C43-A6AF-0CD10639A4E4}"/>
              </a:ext>
            </a:extLst>
          </p:cNvPr>
          <p:cNvGrpSpPr/>
          <p:nvPr/>
        </p:nvGrpSpPr>
        <p:grpSpPr>
          <a:xfrm>
            <a:off x="4114726" y="1723922"/>
            <a:ext cx="863856" cy="857503"/>
            <a:chOff x="4114726" y="1723922"/>
            <a:chExt cx="863856" cy="857503"/>
          </a:xfrm>
        </p:grpSpPr>
        <p:sp>
          <p:nvSpPr>
            <p:cNvPr id="93" name="Trapezoid 92">
              <a:extLst>
                <a:ext uri="{FF2B5EF4-FFF2-40B4-BE49-F238E27FC236}">
                  <a16:creationId xmlns:a16="http://schemas.microsoft.com/office/drawing/2014/main" id="{35EAC83A-7FFF-AE47-B952-B3DCDE1578F7}"/>
                </a:ext>
              </a:extLst>
            </p:cNvPr>
            <p:cNvSpPr/>
            <p:nvPr/>
          </p:nvSpPr>
          <p:spPr>
            <a:xfrm rot="5400000">
              <a:off x="4120911" y="1723922"/>
              <a:ext cx="857503" cy="857503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0A7C7CE-8BD4-4743-B6C0-8B83D2E9E5EA}"/>
                </a:ext>
              </a:extLst>
            </p:cNvPr>
            <p:cNvSpPr txBox="1"/>
            <p:nvPr/>
          </p:nvSpPr>
          <p:spPr>
            <a:xfrm>
              <a:off x="4114726" y="1806530"/>
              <a:ext cx="863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/>
                <a:t>+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C6E18C11-E500-D14C-BF24-D7D7C9EB3295}"/>
              </a:ext>
            </a:extLst>
          </p:cNvPr>
          <p:cNvSpPr txBox="1"/>
          <p:nvPr/>
        </p:nvSpPr>
        <p:spPr>
          <a:xfrm>
            <a:off x="3838106" y="3326654"/>
            <a:ext cx="314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hey, 3×3 and 5×7 work!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3D557CB-9539-744F-BB11-A698942F0027}"/>
              </a:ext>
            </a:extLst>
          </p:cNvPr>
          <p:cNvSpPr txBox="1"/>
          <p:nvPr/>
        </p:nvSpPr>
        <p:spPr>
          <a:xfrm>
            <a:off x="5047465" y="3804669"/>
            <a:ext cx="31494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7×5 doesn't…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AA66D53-6711-6B4A-86F7-CAAF1F0AA7AA}"/>
              </a:ext>
            </a:extLst>
          </p:cNvPr>
          <p:cNvSpPr txBox="1"/>
          <p:nvPr/>
        </p:nvSpPr>
        <p:spPr>
          <a:xfrm>
            <a:off x="3749434" y="4298939"/>
            <a:ext cx="41941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that's cause it </a:t>
            </a:r>
            <a:r>
              <a:rPr lang="en-US" sz="2200" b="1" dirty="0"/>
              <a:t>always adds the multiplicand to the product.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7527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4" grpId="0"/>
      <p:bldP spid="85" grpId="0"/>
      <p:bldP spid="86" grpId="0"/>
      <p:bldP spid="97" grpId="0"/>
      <p:bldP spid="98" grpId="0"/>
      <p:bldP spid="99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33363</TotalTime>
  <Words>2438</Words>
  <Application>Microsoft Macintosh PowerPoint</Application>
  <PresentationFormat>On-screen Show (16:10)</PresentationFormat>
  <Paragraphs>506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Multiplication and Division</vt:lpstr>
      <vt:lpstr>Announcements</vt:lpstr>
      <vt:lpstr>Multiplication with an FSM</vt:lpstr>
      <vt:lpstr>The techniques so far</vt:lpstr>
      <vt:lpstr>The grade school algorithm, analyzed</vt:lpstr>
      <vt:lpstr>The grade school algorithm, formalized</vt:lpstr>
      <vt:lpstr>Can you turn code into hardware? (yes)</vt:lpstr>
      <vt:lpstr>A very common pattern</vt:lpstr>
      <vt:lpstr>So… what are we gonna need</vt:lpstr>
      <vt:lpstr>"Conditional execution"</vt:lpstr>
      <vt:lpstr>Division Like multiplication, but… not</vt:lpstr>
      <vt:lpstr>If multiplication is repeated addition…</vt:lpstr>
      <vt:lpstr>That's not what you learned in school, was it</vt:lpstr>
      <vt:lpstr>What's going on?</vt:lpstr>
      <vt:lpstr>Another way of looking at it (animated)</vt:lpstr>
      <vt:lpstr>Thanks, tiny multiplication table. Thable.</vt:lpstr>
      <vt:lpstr>Divisor? Dividend? Remainder?</vt:lpstr>
      <vt:lpstr>Finding partial products, biggest to smallest (animated)</vt:lpstr>
      <vt:lpstr>noitacilpitluM</vt:lpstr>
      <vt:lpstr>Fast…. division? Or not?</vt:lpstr>
      <vt:lpstr>Division is fundamentally slower</vt:lpstr>
      <vt:lpstr>Hardware division</vt:lpstr>
      <vt:lpstr>Feels pretty familiar</vt:lpstr>
      <vt:lpstr>Signed division</vt:lpstr>
      <vt:lpstr>All roads lead to Rome… er, the Dividend</vt:lpstr>
      <vt:lpstr>Whaaaaaaaaaaaaaaaat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552</cp:revision>
  <cp:lastPrinted>2017-09-07T03:08:04Z</cp:lastPrinted>
  <dcterms:created xsi:type="dcterms:W3CDTF">2017-08-16T23:52:35Z</dcterms:created>
  <dcterms:modified xsi:type="dcterms:W3CDTF">2024-03-25T02:28:33Z</dcterms:modified>
</cp:coreProperties>
</file>